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288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296" r:id="rId12"/>
    <p:sldId id="305" r:id="rId13"/>
    <p:sldId id="306" r:id="rId14"/>
    <p:sldId id="307" r:id="rId15"/>
    <p:sldId id="308" r:id="rId16"/>
    <p:sldId id="30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C1B"/>
    <a:srgbClr val="5E0C7F"/>
    <a:srgbClr val="AC1BA5"/>
    <a:srgbClr val="FF1F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95" d="100"/>
          <a:sy n="95" d="100"/>
        </p:scale>
        <p:origin x="135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A1ADB4E6-DCCC-462A-8FE0-3848DE4DA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39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68C04-59D3-47C9-8E79-61018CF9F5B0}" type="slidenum">
              <a:rPr lang="en-US" smtClean="0">
                <a:ea typeface="ＭＳ Ｐゴシック"/>
                <a:cs typeface="ＭＳ Ｐゴシック"/>
              </a:rPr>
              <a:pPr/>
              <a:t>1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D53C5B-9EB4-40EE-9FCF-97DC26123458}" type="slidenum">
              <a:rPr lang="en-US" smtClean="0">
                <a:ea typeface="ＭＳ Ｐゴシック"/>
                <a:cs typeface="ＭＳ Ｐゴシック"/>
              </a:rPr>
              <a:pPr/>
              <a:t>10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8F5CB6-6B0B-4B8B-AC4D-DA45576A0ABB}" type="slidenum">
              <a:rPr lang="en-US" smtClean="0">
                <a:ea typeface="ＭＳ Ｐゴシック"/>
                <a:cs typeface="ＭＳ Ｐゴシック"/>
              </a:rPr>
              <a:pPr/>
              <a:t>11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C68AE3-4702-410A-9146-4828D5012851}" type="slidenum">
              <a:rPr lang="en-US" smtClean="0">
                <a:ea typeface="ＭＳ Ｐゴシック"/>
                <a:cs typeface="ＭＳ Ｐゴシック"/>
              </a:rPr>
              <a:pPr/>
              <a:t>12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A20B7F-A304-42E3-B4E3-1F138121C495}" type="slidenum">
              <a:rPr lang="en-US" smtClean="0">
                <a:ea typeface="ＭＳ Ｐゴシック"/>
                <a:cs typeface="ＭＳ Ｐゴシック"/>
              </a:rPr>
              <a:pPr/>
              <a:t>13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F57596-539C-416C-B706-F8354C5F532A}" type="slidenum">
              <a:rPr lang="en-US" smtClean="0">
                <a:ea typeface="ＭＳ Ｐゴシック"/>
                <a:cs typeface="ＭＳ Ｐゴシック"/>
              </a:rPr>
              <a:pPr/>
              <a:t>14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6D2BC-1037-49A6-89D8-FAA209867B5E}" type="slidenum">
              <a:rPr lang="en-US" smtClean="0">
                <a:ea typeface="ＭＳ Ｐゴシック"/>
                <a:cs typeface="ＭＳ Ｐゴシック"/>
              </a:rPr>
              <a:pPr/>
              <a:t>15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A54D40-08DE-4502-ABC4-B3CCFAB174EA}" type="slidenum">
              <a:rPr lang="en-US" smtClean="0">
                <a:ea typeface="ＭＳ Ｐゴシック"/>
                <a:cs typeface="ＭＳ Ｐゴシック"/>
              </a:rPr>
              <a:pPr/>
              <a:t>16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C04CE3-08D1-4618-90BE-750FA8DDA89D}" type="slidenum">
              <a:rPr lang="en-US" smtClean="0">
                <a:ea typeface="ＭＳ Ｐゴシック"/>
                <a:cs typeface="ＭＳ Ｐゴシック"/>
              </a:rPr>
              <a:pPr/>
              <a:t>2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B540A5-05DE-4561-B9E4-981B2E6F6CE4}" type="slidenum">
              <a:rPr lang="en-US" smtClean="0">
                <a:ea typeface="ＭＳ Ｐゴシック"/>
                <a:cs typeface="ＭＳ Ｐゴシック"/>
              </a:rPr>
              <a:pPr/>
              <a:t>3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F917C-BEB5-42FB-810B-48EBDB2C00B5}" type="slidenum">
              <a:rPr lang="en-US" smtClean="0">
                <a:ea typeface="ＭＳ Ｐゴシック"/>
                <a:cs typeface="ＭＳ Ｐゴシック"/>
              </a:rPr>
              <a:pPr/>
              <a:t>4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38867F-1EB1-48C2-B6C2-567B414D7AA1}" type="slidenum">
              <a:rPr lang="en-US" smtClean="0">
                <a:ea typeface="ＭＳ Ｐゴシック"/>
                <a:cs typeface="ＭＳ Ｐゴシック"/>
              </a:rPr>
              <a:pPr/>
              <a:t>5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535E77-6731-4C06-A364-3995DEB330D9}" type="slidenum">
              <a:rPr lang="en-US" smtClean="0">
                <a:ea typeface="ＭＳ Ｐゴシック"/>
                <a:cs typeface="ＭＳ Ｐゴシック"/>
              </a:rPr>
              <a:pPr/>
              <a:t>6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325786-0AA8-474C-B420-605E30276F97}" type="slidenum">
              <a:rPr lang="en-US" smtClean="0">
                <a:ea typeface="ＭＳ Ｐゴシック"/>
                <a:cs typeface="ＭＳ Ｐゴシック"/>
              </a:rPr>
              <a:pPr/>
              <a:t>7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CA3051-DB1C-4B05-9044-0A7477584E58}" type="slidenum">
              <a:rPr lang="en-US" smtClean="0">
                <a:ea typeface="ＭＳ Ｐゴシック"/>
                <a:cs typeface="ＭＳ Ｐゴシック"/>
              </a:rPr>
              <a:pPr/>
              <a:t>8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CFB28-6A31-4C69-97CE-2639FB85CD39}" type="slidenum">
              <a:rPr lang="en-US" smtClean="0">
                <a:ea typeface="ＭＳ Ｐゴシック"/>
                <a:cs typeface="ＭＳ Ｐゴシック"/>
              </a:rPr>
              <a:pPr/>
              <a:t>9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82153-B327-41B9-B291-4C72DDA7A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E3433-F8F1-44B9-9E40-86B3584E1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9D44F-D45B-43BA-A043-B1FA299E4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1712C-75C1-4E38-A13D-07CE3D904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A9379-7DBF-4E20-A722-4FCDA7170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E7306-AAE4-4B6B-9698-3E9CD220D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4A43C-A185-4939-A8E1-051906555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A58BD-3DAB-4077-B2E4-D0C842358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58661-6738-435B-9A4F-FCD4453D7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E7CEA-4AB1-43D6-9487-924E58299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FB97C-E3ED-4405-B393-93B1340D1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7AC23BD-D48F-4D00-8D21-2FD91123B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696200" cy="3124200"/>
          </a:xfrm>
        </p:spPr>
        <p:txBody>
          <a:bodyPr/>
          <a:lstStyle/>
          <a:p>
            <a:pPr eaLnBrk="1" hangingPunct="1"/>
            <a:r>
              <a:rPr lang="en-US" u="sng">
                <a:solidFill>
                  <a:schemeClr val="hlink"/>
                </a:solidFill>
                <a:latin typeface="Times New Roman" pitchFamily="18" charset="0"/>
              </a:rPr>
              <a:t>Simplify Titration Curves </a:t>
            </a:r>
            <a:br>
              <a:rPr lang="en-US" u="sng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u="sng">
                <a:solidFill>
                  <a:schemeClr val="hlink"/>
                </a:solidFill>
                <a:latin typeface="Times New Roman" pitchFamily="18" charset="0"/>
              </a:rPr>
              <a:t>that Buffer</a:t>
            </a:r>
            <a:br>
              <a:rPr lang="en-US" u="sng">
                <a:solidFill>
                  <a:schemeClr val="tx1"/>
                </a:solidFill>
                <a:latin typeface="Times New Roman" pitchFamily="18" charset="0"/>
              </a:rPr>
            </a:br>
            <a:br>
              <a:rPr lang="en-US" u="sng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u="sng">
                <a:solidFill>
                  <a:srgbClr val="FF1F1C"/>
                </a:solidFill>
                <a:latin typeface="Times New Roman" pitchFamily="18" charset="0"/>
              </a:rPr>
              <a:t>With Visual Analysis</a:t>
            </a:r>
            <a:endParaRPr lang="en-US" u="sng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810000"/>
            <a:ext cx="2116138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15938" y="3581400"/>
            <a:ext cx="7696200" cy="3124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defRPr/>
            </a:pPr>
            <a:r>
              <a:rPr lang="en-US" sz="2400" kern="0" dirty="0">
                <a:solidFill>
                  <a:schemeClr val="hlink"/>
                </a:solidFill>
                <a:latin typeface="Times New Roman" pitchFamily="1" charset="0"/>
              </a:rPr>
              <a:t>Amy </a:t>
            </a:r>
            <a:r>
              <a:rPr lang="en-US" sz="2400" kern="0" dirty="0" err="1">
                <a:solidFill>
                  <a:schemeClr val="hlink"/>
                </a:solidFill>
                <a:latin typeface="Times New Roman" pitchFamily="1" charset="0"/>
              </a:rPr>
              <a:t>Zitzelberger</a:t>
            </a:r>
            <a:endParaRPr lang="en-US" sz="2400" kern="0" dirty="0">
              <a:solidFill>
                <a:schemeClr val="hlink"/>
              </a:solidFill>
              <a:latin typeface="Times New Roman" pitchFamily="1" charset="0"/>
            </a:endParaRPr>
          </a:p>
          <a:p>
            <a:pPr eaLnBrk="1" hangingPunct="1">
              <a:defRPr/>
            </a:pPr>
            <a:r>
              <a:rPr lang="en-US" sz="2400" kern="0" dirty="0">
                <a:solidFill>
                  <a:schemeClr val="hlink"/>
                </a:solidFill>
                <a:latin typeface="Times New Roman" pitchFamily="1" charset="0"/>
              </a:rPr>
              <a:t>Hazel Park High School</a:t>
            </a:r>
          </a:p>
          <a:p>
            <a:pPr eaLnBrk="1" hangingPunct="1">
              <a:defRPr/>
            </a:pPr>
            <a:r>
              <a:rPr lang="en-US" sz="2400" kern="0" dirty="0">
                <a:solidFill>
                  <a:schemeClr val="hlink"/>
                </a:solidFill>
                <a:latin typeface="Times New Roman" pitchFamily="1" charset="0"/>
              </a:rPr>
              <a:t>Hazel Park, MI</a:t>
            </a:r>
          </a:p>
          <a:p>
            <a:pPr eaLnBrk="1" hangingPunct="1">
              <a:defRPr/>
            </a:pPr>
            <a:endParaRPr lang="en-US" sz="2400" kern="0" dirty="0">
              <a:solidFill>
                <a:schemeClr val="hlink"/>
              </a:solidFill>
              <a:latin typeface="Times New Roman" pitchFamily="1" charset="0"/>
            </a:endParaRPr>
          </a:p>
          <a:p>
            <a:pPr eaLnBrk="1" hangingPunct="1">
              <a:defRPr/>
            </a:pPr>
            <a:r>
              <a:rPr lang="en-US" sz="2400" kern="0" dirty="0">
                <a:solidFill>
                  <a:schemeClr val="hlink"/>
                </a:solidFill>
                <a:latin typeface="Times New Roman" pitchFamily="1" charset="0"/>
              </a:rPr>
              <a:t>Jamie </a:t>
            </a:r>
            <a:r>
              <a:rPr lang="en-US" sz="2400" kern="0" dirty="0" err="1">
                <a:solidFill>
                  <a:schemeClr val="hlink"/>
                </a:solidFill>
                <a:latin typeface="Times New Roman" pitchFamily="1" charset="0"/>
              </a:rPr>
              <a:t>Benigna</a:t>
            </a:r>
            <a:endParaRPr lang="en-US" sz="2400" kern="0" dirty="0">
              <a:solidFill>
                <a:schemeClr val="hlink"/>
              </a:solidFill>
              <a:latin typeface="Times New Roman" pitchFamily="1" charset="0"/>
            </a:endParaRPr>
          </a:p>
          <a:p>
            <a:pPr eaLnBrk="1" hangingPunct="1">
              <a:defRPr/>
            </a:pPr>
            <a:r>
              <a:rPr lang="en-US" sz="2400" kern="0" dirty="0">
                <a:solidFill>
                  <a:schemeClr val="hlink"/>
                </a:solidFill>
                <a:latin typeface="Times New Roman" pitchFamily="1" charset="0"/>
              </a:rPr>
              <a:t>The </a:t>
            </a:r>
            <a:r>
              <a:rPr lang="en-US" sz="2400" kern="0" dirty="0" err="1">
                <a:solidFill>
                  <a:schemeClr val="hlink"/>
                </a:solidFill>
                <a:latin typeface="Times New Roman" pitchFamily="1" charset="0"/>
              </a:rPr>
              <a:t>Roeper</a:t>
            </a:r>
            <a:r>
              <a:rPr lang="en-US" sz="2400" kern="0" dirty="0">
                <a:solidFill>
                  <a:schemeClr val="hlink"/>
                </a:solidFill>
                <a:latin typeface="Times New Roman" pitchFamily="1" charset="0"/>
              </a:rPr>
              <a:t> School</a:t>
            </a:r>
          </a:p>
          <a:p>
            <a:pPr eaLnBrk="1" hangingPunct="1">
              <a:defRPr/>
            </a:pPr>
            <a:r>
              <a:rPr lang="en-US" sz="2400" kern="0" dirty="0">
                <a:solidFill>
                  <a:schemeClr val="hlink"/>
                </a:solidFill>
                <a:latin typeface="Times New Roman" pitchFamily="1" charset="0"/>
              </a:rPr>
              <a:t>Birmingham, MI</a:t>
            </a:r>
            <a:endParaRPr lang="en-US" sz="2400" kern="0" dirty="0">
              <a:solidFill>
                <a:schemeClr val="tx1"/>
              </a:solidFill>
              <a:latin typeface="Times New Roman" pitchFamily="1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chp_titration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8382000" cy="6858000"/>
          </a:xfrm>
        </p:spPr>
      </p:pic>
      <p:grpSp>
        <p:nvGrpSpPr>
          <p:cNvPr id="32770" name="Group 4"/>
          <p:cNvGrpSpPr>
            <a:grpSpLocks/>
          </p:cNvGrpSpPr>
          <p:nvPr/>
        </p:nvGrpSpPr>
        <p:grpSpPr bwMode="auto">
          <a:xfrm>
            <a:off x="5972175" y="117475"/>
            <a:ext cx="3200400" cy="3200400"/>
            <a:chOff x="5972300" y="116775"/>
            <a:chExt cx="3200400" cy="3200400"/>
          </a:xfrm>
        </p:grpSpPr>
        <p:grpSp>
          <p:nvGrpSpPr>
            <p:cNvPr id="32810" name="Group 63"/>
            <p:cNvGrpSpPr>
              <a:grpSpLocks/>
            </p:cNvGrpSpPr>
            <p:nvPr/>
          </p:nvGrpSpPr>
          <p:grpSpPr bwMode="auto">
            <a:xfrm>
              <a:off x="5972300" y="116775"/>
              <a:ext cx="3200400" cy="3200400"/>
              <a:chOff x="2394163" y="3362635"/>
              <a:chExt cx="3200400" cy="3200400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2770401" y="4818373"/>
                <a:ext cx="411162" cy="411162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394163" y="3362635"/>
                <a:ext cx="3200400" cy="3200400"/>
              </a:xfrm>
              <a:prstGeom prst="ellipse">
                <a:avLst/>
              </a:prstGeom>
              <a:ln w="317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170576" y="5704198"/>
                <a:ext cx="411162" cy="411162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010113" y="3983348"/>
                <a:ext cx="411163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787988" y="3635685"/>
                <a:ext cx="412750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930988" y="4611998"/>
                <a:ext cx="411163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3583201" y="5016810"/>
                <a:ext cx="411162" cy="411163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</p:grpSp>
        <p:sp>
          <p:nvSpPr>
            <p:cNvPr id="72" name="Oval 71"/>
            <p:cNvSpPr/>
            <p:nvPr/>
          </p:nvSpPr>
          <p:spPr>
            <a:xfrm>
              <a:off x="6348538" y="1574100"/>
              <a:ext cx="411162" cy="411163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</p:grp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413125" y="1266825"/>
            <a:ext cx="451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33400" y="0"/>
            <a:ext cx="7696200" cy="784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noProof="1">
              <a:latin typeface="Times New Roman" pitchFamily="18" charset="0"/>
            </a:endParaRPr>
          </a:p>
          <a:p>
            <a:pPr eaLnBrk="0" hangingPunct="0"/>
            <a:endParaRPr lang="en-US" noProof="1">
              <a:latin typeface="Times New Roman" pitchFamily="18" charset="0"/>
            </a:endParaRPr>
          </a:p>
          <a:p>
            <a:pPr eaLnBrk="0" hangingPunct="0"/>
            <a:r>
              <a:rPr lang="en-US" noProof="1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  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				</a:t>
            </a: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r>
              <a:rPr lang="en-US">
                <a:latin typeface="Times New Roman" pitchFamily="18" charset="0"/>
              </a:rPr>
              <a:t>						   		      	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 			    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        </a:t>
            </a: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8251825" y="7459663"/>
            <a:ext cx="89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3717925" y="7134225"/>
            <a:ext cx="176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822325" y="8048625"/>
            <a:ext cx="268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724400" y="3352800"/>
            <a:ext cx="4343400" cy="2246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1F1C"/>
                </a:solidFill>
                <a:latin typeface="Times New Roman" pitchFamily="18" charset="0"/>
              </a:rPr>
              <a:t>Beyond the Equivalence Pt</a:t>
            </a:r>
            <a:r>
              <a:rPr lang="en-US" sz="2800">
                <a:latin typeface="Times New Roman" pitchFamily="18" charset="0"/>
              </a:rPr>
              <a:t>. pOH =  ̶  log[OH</a:t>
            </a:r>
            <a:r>
              <a:rPr lang="en-US" sz="2800" b="1" baseline="30000">
                <a:latin typeface="Times New Roman" pitchFamily="18" charset="0"/>
              </a:rPr>
              <a:t>-</a:t>
            </a:r>
            <a:r>
              <a:rPr lang="en-US" sz="2800">
                <a:latin typeface="Times New Roman" pitchFamily="18" charset="0"/>
              </a:rPr>
              <a:t>] where the OH</a:t>
            </a:r>
            <a:r>
              <a:rPr lang="en-US" sz="2800" b="1" baseline="30000">
                <a:latin typeface="Times New Roman" pitchFamily="18" charset="0"/>
              </a:rPr>
              <a:t>-</a:t>
            </a:r>
            <a:r>
              <a:rPr lang="en-US" sz="2800">
                <a:latin typeface="Times New Roman" pitchFamily="18" charset="0"/>
              </a:rPr>
              <a:t> is only the moles of </a:t>
            </a:r>
            <a:r>
              <a:rPr lang="en-US" sz="2800" u="sng">
                <a:latin typeface="Times New Roman" pitchFamily="18" charset="0"/>
              </a:rPr>
              <a:t>excess</a:t>
            </a:r>
            <a:r>
              <a:rPr lang="en-US" sz="2800">
                <a:latin typeface="Times New Roman" pitchFamily="18" charset="0"/>
              </a:rPr>
              <a:t> OH</a:t>
            </a:r>
            <a:r>
              <a:rPr lang="en-US" sz="2800" b="1" baseline="30000">
                <a:latin typeface="Times New Roman" pitchFamily="18" charset="0"/>
              </a:rPr>
              <a:t>-</a:t>
            </a:r>
            <a:r>
              <a:rPr lang="en-US" sz="2800">
                <a:latin typeface="Times New Roman" pitchFamily="18" charset="0"/>
              </a:rPr>
              <a:t> divided by the total volume.</a:t>
            </a:r>
          </a:p>
        </p:txBody>
      </p:sp>
      <p:sp>
        <p:nvSpPr>
          <p:cNvPr id="2" name="Left Arrow 1"/>
          <p:cNvSpPr>
            <a:spLocks noChangeArrowheads="1"/>
          </p:cNvSpPr>
          <p:nvPr/>
        </p:nvSpPr>
        <p:spPr bwMode="auto">
          <a:xfrm rot="5400000">
            <a:off x="3992562" y="1935163"/>
            <a:ext cx="2454275" cy="381000"/>
          </a:xfrm>
          <a:prstGeom prst="leftArrow">
            <a:avLst>
              <a:gd name="adj1" fmla="val 50000"/>
              <a:gd name="adj2" fmla="val 5001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2778" name="Oval 2"/>
          <p:cNvSpPr>
            <a:spLocks noChangeArrowheads="1"/>
          </p:cNvSpPr>
          <p:nvPr/>
        </p:nvSpPr>
        <p:spPr bwMode="auto">
          <a:xfrm>
            <a:off x="8497888" y="1355725"/>
            <a:ext cx="438150" cy="4397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510588" y="103187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35" name="Oval 34"/>
          <p:cNvSpPr/>
          <p:nvPr/>
        </p:nvSpPr>
        <p:spPr>
          <a:xfrm>
            <a:off x="8172450" y="1403350"/>
            <a:ext cx="319088" cy="32067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48" name="Oval 47"/>
          <p:cNvSpPr/>
          <p:nvPr/>
        </p:nvSpPr>
        <p:spPr>
          <a:xfrm>
            <a:off x="7013575" y="812800"/>
            <a:ext cx="411163" cy="411163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OH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-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524625" y="1165225"/>
            <a:ext cx="320675" cy="31908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32783" name="Oval 3"/>
          <p:cNvSpPr>
            <a:spLocks noChangeArrowheads="1"/>
          </p:cNvSpPr>
          <p:nvPr/>
        </p:nvSpPr>
        <p:spPr bwMode="auto">
          <a:xfrm>
            <a:off x="6577013" y="723900"/>
            <a:ext cx="449262" cy="4381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2784" name="Oval 49"/>
          <p:cNvSpPr>
            <a:spLocks noChangeArrowheads="1"/>
          </p:cNvSpPr>
          <p:nvPr/>
        </p:nvSpPr>
        <p:spPr bwMode="auto">
          <a:xfrm>
            <a:off x="6996113" y="796925"/>
            <a:ext cx="447675" cy="4397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716713" y="674688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32" name="Oval 31"/>
          <p:cNvSpPr/>
          <p:nvPr/>
        </p:nvSpPr>
        <p:spPr>
          <a:xfrm>
            <a:off x="7161213" y="1355725"/>
            <a:ext cx="411162" cy="41275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33" name="Oval 32"/>
          <p:cNvSpPr/>
          <p:nvPr/>
        </p:nvSpPr>
        <p:spPr>
          <a:xfrm>
            <a:off x="7627938" y="1736725"/>
            <a:ext cx="320675" cy="32067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32788" name="Oval 33"/>
          <p:cNvSpPr>
            <a:spLocks noChangeArrowheads="1"/>
          </p:cNvSpPr>
          <p:nvPr/>
        </p:nvSpPr>
        <p:spPr bwMode="auto">
          <a:xfrm>
            <a:off x="7134225" y="1303338"/>
            <a:ext cx="447675" cy="4889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2789" name="Oval 35"/>
          <p:cNvSpPr>
            <a:spLocks noChangeArrowheads="1"/>
          </p:cNvSpPr>
          <p:nvPr/>
        </p:nvSpPr>
        <p:spPr bwMode="auto">
          <a:xfrm>
            <a:off x="7151688" y="1736725"/>
            <a:ext cx="447675" cy="4730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161213" y="167957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42" name="Oval 41"/>
          <p:cNvSpPr/>
          <p:nvPr/>
        </p:nvSpPr>
        <p:spPr>
          <a:xfrm>
            <a:off x="7851775" y="2066925"/>
            <a:ext cx="411163" cy="411163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43" name="Oval 42"/>
          <p:cNvSpPr/>
          <p:nvPr/>
        </p:nvSpPr>
        <p:spPr>
          <a:xfrm>
            <a:off x="8318500" y="2447925"/>
            <a:ext cx="320675" cy="31908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32793" name="Oval 43"/>
          <p:cNvSpPr>
            <a:spLocks noChangeArrowheads="1"/>
          </p:cNvSpPr>
          <p:nvPr/>
        </p:nvSpPr>
        <p:spPr bwMode="auto">
          <a:xfrm>
            <a:off x="7832725" y="2028825"/>
            <a:ext cx="447675" cy="4873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2794" name="Oval 44"/>
          <p:cNvSpPr>
            <a:spLocks noChangeArrowheads="1"/>
          </p:cNvSpPr>
          <p:nvPr/>
        </p:nvSpPr>
        <p:spPr bwMode="auto">
          <a:xfrm>
            <a:off x="7729538" y="2419350"/>
            <a:ext cx="447675" cy="4889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778750" y="233362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38" name="Oval 37"/>
          <p:cNvSpPr/>
          <p:nvPr/>
        </p:nvSpPr>
        <p:spPr>
          <a:xfrm>
            <a:off x="6638925" y="1862138"/>
            <a:ext cx="412750" cy="411162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39" name="Oval 38"/>
          <p:cNvSpPr/>
          <p:nvPr/>
        </p:nvSpPr>
        <p:spPr>
          <a:xfrm>
            <a:off x="6438900" y="2478088"/>
            <a:ext cx="320675" cy="32067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32798" name="Oval 39"/>
          <p:cNvSpPr>
            <a:spLocks noChangeArrowheads="1"/>
          </p:cNvSpPr>
          <p:nvPr/>
        </p:nvSpPr>
        <p:spPr bwMode="auto">
          <a:xfrm>
            <a:off x="6627813" y="1831975"/>
            <a:ext cx="447675" cy="4730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2799" name="Oval 46"/>
          <p:cNvSpPr>
            <a:spLocks noChangeArrowheads="1"/>
          </p:cNvSpPr>
          <p:nvPr/>
        </p:nvSpPr>
        <p:spPr bwMode="auto">
          <a:xfrm>
            <a:off x="6332538" y="1555750"/>
            <a:ext cx="447675" cy="4730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486525" y="183197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53" name="Oval 52"/>
          <p:cNvSpPr/>
          <p:nvPr/>
        </p:nvSpPr>
        <p:spPr>
          <a:xfrm>
            <a:off x="7385050" y="796925"/>
            <a:ext cx="411163" cy="411163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54" name="Oval 53"/>
          <p:cNvSpPr/>
          <p:nvPr/>
        </p:nvSpPr>
        <p:spPr>
          <a:xfrm>
            <a:off x="8002588" y="436563"/>
            <a:ext cx="319087" cy="319087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32803" name="Oval 54"/>
          <p:cNvSpPr>
            <a:spLocks noChangeArrowheads="1"/>
          </p:cNvSpPr>
          <p:nvPr/>
        </p:nvSpPr>
        <p:spPr bwMode="auto">
          <a:xfrm>
            <a:off x="7353300" y="760413"/>
            <a:ext cx="466725" cy="487362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2804" name="Oval 55"/>
          <p:cNvSpPr>
            <a:spLocks noChangeArrowheads="1"/>
          </p:cNvSpPr>
          <p:nvPr/>
        </p:nvSpPr>
        <p:spPr bwMode="auto">
          <a:xfrm>
            <a:off x="7353300" y="352425"/>
            <a:ext cx="447675" cy="4873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485063" y="784225"/>
            <a:ext cx="366712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62" name="Oval 61"/>
          <p:cNvSpPr/>
          <p:nvPr/>
        </p:nvSpPr>
        <p:spPr>
          <a:xfrm>
            <a:off x="7318375" y="312738"/>
            <a:ext cx="411163" cy="411162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73" name="Oval 72"/>
          <p:cNvSpPr/>
          <p:nvPr/>
        </p:nvSpPr>
        <p:spPr>
          <a:xfrm>
            <a:off x="6923088" y="312738"/>
            <a:ext cx="319087" cy="319087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58" name="Oval 57"/>
          <p:cNvSpPr/>
          <p:nvPr/>
        </p:nvSpPr>
        <p:spPr>
          <a:xfrm>
            <a:off x="7231063" y="2241550"/>
            <a:ext cx="411162" cy="411163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59" name="Oval 58"/>
          <p:cNvSpPr/>
          <p:nvPr/>
        </p:nvSpPr>
        <p:spPr>
          <a:xfrm>
            <a:off x="6997700" y="2679700"/>
            <a:ext cx="320675" cy="31908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  <p:bldP spid="2" grpId="0" animBg="1"/>
      <p:bldP spid="58" grpId="0" animBg="1"/>
      <p:bldP spid="5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chp_titration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8382000" cy="6858000"/>
          </a:xfrm>
        </p:spPr>
      </p:pic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3413125" y="1266825"/>
            <a:ext cx="451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533400" y="-23813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noProof="1">
                <a:latin typeface="Times New Roman" pitchFamily="18" charset="0"/>
              </a:rPr>
              <a:t>To Summarize</a:t>
            </a:r>
            <a:endParaRPr lang="en-US"/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8251825" y="7459663"/>
            <a:ext cx="89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3429000" y="457200"/>
            <a:ext cx="2971800" cy="2209800"/>
          </a:xfrm>
          <a:custGeom>
            <a:avLst/>
            <a:gdLst>
              <a:gd name="T0" fmla="*/ 2147483647 w 1947"/>
              <a:gd name="T1" fmla="*/ 2147483647 h 1400"/>
              <a:gd name="T2" fmla="*/ 2147483647 w 1947"/>
              <a:gd name="T3" fmla="*/ 2147483647 h 1400"/>
              <a:gd name="T4" fmla="*/ 2147483647 w 1947"/>
              <a:gd name="T5" fmla="*/ 2147483647 h 1400"/>
              <a:gd name="T6" fmla="*/ 2147483647 w 1947"/>
              <a:gd name="T7" fmla="*/ 0 h 1400"/>
              <a:gd name="T8" fmla="*/ 2147483647 w 1947"/>
              <a:gd name="T9" fmla="*/ 2147483647 h 1400"/>
              <a:gd name="T10" fmla="*/ 2147483647 w 1947"/>
              <a:gd name="T11" fmla="*/ 2147483647 h 1400"/>
              <a:gd name="T12" fmla="*/ 2147483647 w 1947"/>
              <a:gd name="T13" fmla="*/ 2147483647 h 1400"/>
              <a:gd name="T14" fmla="*/ 2147483647 w 1947"/>
              <a:gd name="T15" fmla="*/ 2147483647 h 1400"/>
              <a:gd name="T16" fmla="*/ 0 w 1947"/>
              <a:gd name="T17" fmla="*/ 2147483647 h 1400"/>
              <a:gd name="T18" fmla="*/ 2147483647 w 1947"/>
              <a:gd name="T19" fmla="*/ 2147483647 h 1400"/>
              <a:gd name="T20" fmla="*/ 2147483647 w 1947"/>
              <a:gd name="T21" fmla="*/ 2147483647 h 1400"/>
              <a:gd name="T22" fmla="*/ 2147483647 w 1947"/>
              <a:gd name="T23" fmla="*/ 2147483647 h 1400"/>
              <a:gd name="T24" fmla="*/ 2147483647 w 1947"/>
              <a:gd name="T25" fmla="*/ 2147483647 h 1400"/>
              <a:gd name="T26" fmla="*/ 2147483647 w 1947"/>
              <a:gd name="T27" fmla="*/ 2147483647 h 14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947"/>
              <a:gd name="T43" fmla="*/ 0 h 1400"/>
              <a:gd name="T44" fmla="*/ 1947 w 1947"/>
              <a:gd name="T45" fmla="*/ 1400 h 14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947" h="1400">
                <a:moveTo>
                  <a:pt x="1947" y="146"/>
                </a:moveTo>
                <a:cubicBezTo>
                  <a:pt x="1761" y="125"/>
                  <a:pt x="1582" y="88"/>
                  <a:pt x="1400" y="53"/>
                </a:cubicBezTo>
                <a:cubicBezTo>
                  <a:pt x="1205" y="14"/>
                  <a:pt x="1516" y="73"/>
                  <a:pt x="1214" y="26"/>
                </a:cubicBezTo>
                <a:cubicBezTo>
                  <a:pt x="1169" y="18"/>
                  <a:pt x="1080" y="0"/>
                  <a:pt x="1080" y="0"/>
                </a:cubicBezTo>
                <a:cubicBezTo>
                  <a:pt x="938" y="4"/>
                  <a:pt x="795" y="2"/>
                  <a:pt x="654" y="13"/>
                </a:cubicBezTo>
                <a:cubicBezTo>
                  <a:pt x="566" y="19"/>
                  <a:pt x="457" y="65"/>
                  <a:pt x="374" y="93"/>
                </a:cubicBezTo>
                <a:cubicBezTo>
                  <a:pt x="317" y="176"/>
                  <a:pt x="378" y="289"/>
                  <a:pt x="347" y="400"/>
                </a:cubicBezTo>
                <a:cubicBezTo>
                  <a:pt x="338" y="429"/>
                  <a:pt x="250" y="436"/>
                  <a:pt x="214" y="440"/>
                </a:cubicBezTo>
                <a:cubicBezTo>
                  <a:pt x="142" y="446"/>
                  <a:pt x="71" y="448"/>
                  <a:pt x="0" y="453"/>
                </a:cubicBezTo>
                <a:cubicBezTo>
                  <a:pt x="73" y="464"/>
                  <a:pt x="107" y="484"/>
                  <a:pt x="174" y="506"/>
                </a:cubicBezTo>
                <a:cubicBezTo>
                  <a:pt x="220" y="699"/>
                  <a:pt x="153" y="884"/>
                  <a:pt x="267" y="1053"/>
                </a:cubicBezTo>
                <a:cubicBezTo>
                  <a:pt x="285" y="1129"/>
                  <a:pt x="322" y="1183"/>
                  <a:pt x="387" y="1226"/>
                </a:cubicBezTo>
                <a:cubicBezTo>
                  <a:pt x="412" y="1264"/>
                  <a:pt x="455" y="1332"/>
                  <a:pt x="494" y="1346"/>
                </a:cubicBezTo>
                <a:cubicBezTo>
                  <a:pt x="530" y="1358"/>
                  <a:pt x="560" y="1371"/>
                  <a:pt x="587" y="140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3717925" y="7134225"/>
            <a:ext cx="176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822325" y="8048625"/>
            <a:ext cx="268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>
            <a:off x="2362200" y="2895600"/>
            <a:ext cx="3962400" cy="2438400"/>
          </a:xfrm>
          <a:custGeom>
            <a:avLst/>
            <a:gdLst>
              <a:gd name="T0" fmla="*/ 2147483647 w 1800"/>
              <a:gd name="T1" fmla="*/ 2147483647 h 1680"/>
              <a:gd name="T2" fmla="*/ 2147483647 w 1800"/>
              <a:gd name="T3" fmla="*/ 2147483647 h 1680"/>
              <a:gd name="T4" fmla="*/ 2147483647 w 1800"/>
              <a:gd name="T5" fmla="*/ 2147483647 h 1680"/>
              <a:gd name="T6" fmla="*/ 2147483647 w 1800"/>
              <a:gd name="T7" fmla="*/ 2147483647 h 1680"/>
              <a:gd name="T8" fmla="*/ 2147483647 w 1800"/>
              <a:gd name="T9" fmla="*/ 2147483647 h 1680"/>
              <a:gd name="T10" fmla="*/ 2147483647 w 1800"/>
              <a:gd name="T11" fmla="*/ 2147483647 h 1680"/>
              <a:gd name="T12" fmla="*/ 2147483647 w 1800"/>
              <a:gd name="T13" fmla="*/ 2147483647 h 1680"/>
              <a:gd name="T14" fmla="*/ 0 w 1800"/>
              <a:gd name="T15" fmla="*/ 2147483647 h 16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800"/>
              <a:gd name="T25" fmla="*/ 0 h 1680"/>
              <a:gd name="T26" fmla="*/ 1800 w 1800"/>
              <a:gd name="T27" fmla="*/ 1680 h 16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800" h="1680">
                <a:moveTo>
                  <a:pt x="1080" y="60"/>
                </a:moveTo>
                <a:cubicBezTo>
                  <a:pt x="1125" y="30"/>
                  <a:pt x="1170" y="0"/>
                  <a:pt x="1260" y="60"/>
                </a:cubicBezTo>
                <a:cubicBezTo>
                  <a:pt x="1350" y="120"/>
                  <a:pt x="1590" y="270"/>
                  <a:pt x="1620" y="420"/>
                </a:cubicBezTo>
                <a:cubicBezTo>
                  <a:pt x="1650" y="570"/>
                  <a:pt x="1410" y="840"/>
                  <a:pt x="1440" y="960"/>
                </a:cubicBezTo>
                <a:cubicBezTo>
                  <a:pt x="1470" y="1080"/>
                  <a:pt x="1800" y="1110"/>
                  <a:pt x="1800" y="1140"/>
                </a:cubicBezTo>
                <a:cubicBezTo>
                  <a:pt x="1800" y="1170"/>
                  <a:pt x="1530" y="1080"/>
                  <a:pt x="1440" y="1140"/>
                </a:cubicBezTo>
                <a:cubicBezTo>
                  <a:pt x="1350" y="1200"/>
                  <a:pt x="1500" y="1410"/>
                  <a:pt x="1260" y="1500"/>
                </a:cubicBezTo>
                <a:cubicBezTo>
                  <a:pt x="1020" y="1590"/>
                  <a:pt x="210" y="1650"/>
                  <a:pt x="0" y="168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0600" y="4876800"/>
            <a:ext cx="533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105400" y="1495425"/>
            <a:ext cx="344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A: Before the Equiv. Pt.</a:t>
            </a:r>
          </a:p>
        </p:txBody>
      </p:sp>
      <p:cxnSp>
        <p:nvCxnSpPr>
          <p:cNvPr id="5" name="Straight Arrow Connector 4"/>
          <p:cNvCxnSpPr>
            <a:cxnSpLocks noChangeShapeType="1"/>
            <a:stCxn id="3" idx="1"/>
          </p:cNvCxnSpPr>
          <p:nvPr/>
        </p:nvCxnSpPr>
        <p:spPr bwMode="auto">
          <a:xfrm flipH="1">
            <a:off x="1409700" y="1725613"/>
            <a:ext cx="3695700" cy="34829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" name="TextBox 6"/>
          <p:cNvSpPr txBox="1"/>
          <p:nvPr/>
        </p:nvSpPr>
        <p:spPr>
          <a:xfrm>
            <a:off x="6324600" y="4343400"/>
            <a:ext cx="381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B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105400" y="1852613"/>
            <a:ext cx="3440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B: Buffering Region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67000" y="4660900"/>
            <a:ext cx="381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C</a:t>
            </a:r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flipH="1">
            <a:off x="2857500" y="2438400"/>
            <a:ext cx="2247900" cy="21351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105400" y="2205038"/>
            <a:ext cx="3440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C: ½ way to Equiv. Pt.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105400" y="2562225"/>
            <a:ext cx="344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D: Equivalence Point</a:t>
            </a:r>
          </a:p>
        </p:txBody>
      </p:sp>
      <p:cxnSp>
        <p:nvCxnSpPr>
          <p:cNvPr id="24" name="Straight Arrow Connector 23"/>
          <p:cNvCxnSpPr>
            <a:cxnSpLocks noChangeShapeType="1"/>
            <a:stCxn id="23" idx="1"/>
          </p:cNvCxnSpPr>
          <p:nvPr/>
        </p:nvCxnSpPr>
        <p:spPr bwMode="auto">
          <a:xfrm flipH="1">
            <a:off x="4800600" y="2794000"/>
            <a:ext cx="304800" cy="508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" name="TextBox 27"/>
          <p:cNvSpPr txBox="1"/>
          <p:nvPr/>
        </p:nvSpPr>
        <p:spPr>
          <a:xfrm>
            <a:off x="4221163" y="2665413"/>
            <a:ext cx="3810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D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105400" y="2914650"/>
            <a:ext cx="344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E: After Equiv. Pt.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914400"/>
            <a:ext cx="3810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7177" grpId="0" animBg="1"/>
      <p:bldP spid="2" grpId="0"/>
      <p:bldP spid="3" grpId="0"/>
      <p:bldP spid="7" grpId="0"/>
      <p:bldP spid="17" grpId="0"/>
      <p:bldP spid="18" grpId="0"/>
      <p:bldP spid="22" grpId="0"/>
      <p:bldP spid="22" grpId="1"/>
      <p:bldP spid="23" grpId="0"/>
      <p:bldP spid="23" grpId="1"/>
      <p:bldP spid="28" grpId="0"/>
      <p:bldP spid="21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chp_titration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8382000" cy="6858000"/>
          </a:xfrm>
        </p:spPr>
      </p:pic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3413125" y="1266825"/>
            <a:ext cx="451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533400" y="-23813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noProof="1">
                <a:latin typeface="Times New Roman" pitchFamily="18" charset="0"/>
              </a:rPr>
              <a:t>To Summarize</a:t>
            </a:r>
            <a:endParaRPr lang="en-US"/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8251825" y="7459663"/>
            <a:ext cx="89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36869" name="Freeform 6"/>
          <p:cNvSpPr>
            <a:spLocks/>
          </p:cNvSpPr>
          <p:nvPr/>
        </p:nvSpPr>
        <p:spPr bwMode="auto">
          <a:xfrm>
            <a:off x="3429000" y="457200"/>
            <a:ext cx="2971800" cy="2209800"/>
          </a:xfrm>
          <a:custGeom>
            <a:avLst/>
            <a:gdLst>
              <a:gd name="T0" fmla="*/ 2147483647 w 1947"/>
              <a:gd name="T1" fmla="*/ 2147483647 h 1400"/>
              <a:gd name="T2" fmla="*/ 2147483647 w 1947"/>
              <a:gd name="T3" fmla="*/ 2147483647 h 1400"/>
              <a:gd name="T4" fmla="*/ 2147483647 w 1947"/>
              <a:gd name="T5" fmla="*/ 2147483647 h 1400"/>
              <a:gd name="T6" fmla="*/ 2147483647 w 1947"/>
              <a:gd name="T7" fmla="*/ 0 h 1400"/>
              <a:gd name="T8" fmla="*/ 2147483647 w 1947"/>
              <a:gd name="T9" fmla="*/ 2147483647 h 1400"/>
              <a:gd name="T10" fmla="*/ 2147483647 w 1947"/>
              <a:gd name="T11" fmla="*/ 2147483647 h 1400"/>
              <a:gd name="T12" fmla="*/ 2147483647 w 1947"/>
              <a:gd name="T13" fmla="*/ 2147483647 h 1400"/>
              <a:gd name="T14" fmla="*/ 2147483647 w 1947"/>
              <a:gd name="T15" fmla="*/ 2147483647 h 1400"/>
              <a:gd name="T16" fmla="*/ 0 w 1947"/>
              <a:gd name="T17" fmla="*/ 2147483647 h 1400"/>
              <a:gd name="T18" fmla="*/ 2147483647 w 1947"/>
              <a:gd name="T19" fmla="*/ 2147483647 h 1400"/>
              <a:gd name="T20" fmla="*/ 2147483647 w 1947"/>
              <a:gd name="T21" fmla="*/ 2147483647 h 1400"/>
              <a:gd name="T22" fmla="*/ 2147483647 w 1947"/>
              <a:gd name="T23" fmla="*/ 2147483647 h 1400"/>
              <a:gd name="T24" fmla="*/ 2147483647 w 1947"/>
              <a:gd name="T25" fmla="*/ 2147483647 h 1400"/>
              <a:gd name="T26" fmla="*/ 2147483647 w 1947"/>
              <a:gd name="T27" fmla="*/ 2147483647 h 14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947"/>
              <a:gd name="T43" fmla="*/ 0 h 1400"/>
              <a:gd name="T44" fmla="*/ 1947 w 1947"/>
              <a:gd name="T45" fmla="*/ 1400 h 14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947" h="1400">
                <a:moveTo>
                  <a:pt x="1947" y="146"/>
                </a:moveTo>
                <a:cubicBezTo>
                  <a:pt x="1761" y="125"/>
                  <a:pt x="1582" y="88"/>
                  <a:pt x="1400" y="53"/>
                </a:cubicBezTo>
                <a:cubicBezTo>
                  <a:pt x="1205" y="14"/>
                  <a:pt x="1516" y="73"/>
                  <a:pt x="1214" y="26"/>
                </a:cubicBezTo>
                <a:cubicBezTo>
                  <a:pt x="1169" y="18"/>
                  <a:pt x="1080" y="0"/>
                  <a:pt x="1080" y="0"/>
                </a:cubicBezTo>
                <a:cubicBezTo>
                  <a:pt x="938" y="4"/>
                  <a:pt x="795" y="2"/>
                  <a:pt x="654" y="13"/>
                </a:cubicBezTo>
                <a:cubicBezTo>
                  <a:pt x="566" y="19"/>
                  <a:pt x="457" y="65"/>
                  <a:pt x="374" y="93"/>
                </a:cubicBezTo>
                <a:cubicBezTo>
                  <a:pt x="317" y="176"/>
                  <a:pt x="378" y="289"/>
                  <a:pt x="347" y="400"/>
                </a:cubicBezTo>
                <a:cubicBezTo>
                  <a:pt x="338" y="429"/>
                  <a:pt x="250" y="436"/>
                  <a:pt x="214" y="440"/>
                </a:cubicBezTo>
                <a:cubicBezTo>
                  <a:pt x="142" y="446"/>
                  <a:pt x="71" y="448"/>
                  <a:pt x="0" y="453"/>
                </a:cubicBezTo>
                <a:cubicBezTo>
                  <a:pt x="73" y="464"/>
                  <a:pt x="107" y="484"/>
                  <a:pt x="174" y="506"/>
                </a:cubicBezTo>
                <a:cubicBezTo>
                  <a:pt x="220" y="699"/>
                  <a:pt x="153" y="884"/>
                  <a:pt x="267" y="1053"/>
                </a:cubicBezTo>
                <a:cubicBezTo>
                  <a:pt x="285" y="1129"/>
                  <a:pt x="322" y="1183"/>
                  <a:pt x="387" y="1226"/>
                </a:cubicBezTo>
                <a:cubicBezTo>
                  <a:pt x="412" y="1264"/>
                  <a:pt x="455" y="1332"/>
                  <a:pt x="494" y="1346"/>
                </a:cubicBezTo>
                <a:cubicBezTo>
                  <a:pt x="530" y="1358"/>
                  <a:pt x="560" y="1371"/>
                  <a:pt x="587" y="140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0" name="Text Box 7"/>
          <p:cNvSpPr txBox="1">
            <a:spLocks noChangeArrowheads="1"/>
          </p:cNvSpPr>
          <p:nvPr/>
        </p:nvSpPr>
        <p:spPr bwMode="auto">
          <a:xfrm>
            <a:off x="3717925" y="7134225"/>
            <a:ext cx="176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822325" y="8048625"/>
            <a:ext cx="268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6872" name="Freeform 9"/>
          <p:cNvSpPr>
            <a:spLocks/>
          </p:cNvSpPr>
          <p:nvPr/>
        </p:nvSpPr>
        <p:spPr bwMode="auto">
          <a:xfrm>
            <a:off x="2362200" y="2895600"/>
            <a:ext cx="3962400" cy="2438400"/>
          </a:xfrm>
          <a:custGeom>
            <a:avLst/>
            <a:gdLst>
              <a:gd name="T0" fmla="*/ 2147483647 w 1800"/>
              <a:gd name="T1" fmla="*/ 2147483647 h 1680"/>
              <a:gd name="T2" fmla="*/ 2147483647 w 1800"/>
              <a:gd name="T3" fmla="*/ 2147483647 h 1680"/>
              <a:gd name="T4" fmla="*/ 2147483647 w 1800"/>
              <a:gd name="T5" fmla="*/ 2147483647 h 1680"/>
              <a:gd name="T6" fmla="*/ 2147483647 w 1800"/>
              <a:gd name="T7" fmla="*/ 2147483647 h 1680"/>
              <a:gd name="T8" fmla="*/ 2147483647 w 1800"/>
              <a:gd name="T9" fmla="*/ 2147483647 h 1680"/>
              <a:gd name="T10" fmla="*/ 2147483647 w 1800"/>
              <a:gd name="T11" fmla="*/ 2147483647 h 1680"/>
              <a:gd name="T12" fmla="*/ 2147483647 w 1800"/>
              <a:gd name="T13" fmla="*/ 2147483647 h 1680"/>
              <a:gd name="T14" fmla="*/ 0 w 1800"/>
              <a:gd name="T15" fmla="*/ 2147483647 h 16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800"/>
              <a:gd name="T25" fmla="*/ 0 h 1680"/>
              <a:gd name="T26" fmla="*/ 1800 w 1800"/>
              <a:gd name="T27" fmla="*/ 1680 h 16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800" h="1680">
                <a:moveTo>
                  <a:pt x="1080" y="60"/>
                </a:moveTo>
                <a:cubicBezTo>
                  <a:pt x="1125" y="30"/>
                  <a:pt x="1170" y="0"/>
                  <a:pt x="1260" y="60"/>
                </a:cubicBezTo>
                <a:cubicBezTo>
                  <a:pt x="1350" y="120"/>
                  <a:pt x="1590" y="270"/>
                  <a:pt x="1620" y="420"/>
                </a:cubicBezTo>
                <a:cubicBezTo>
                  <a:pt x="1650" y="570"/>
                  <a:pt x="1410" y="840"/>
                  <a:pt x="1440" y="960"/>
                </a:cubicBezTo>
                <a:cubicBezTo>
                  <a:pt x="1470" y="1080"/>
                  <a:pt x="1800" y="1110"/>
                  <a:pt x="1800" y="1140"/>
                </a:cubicBezTo>
                <a:cubicBezTo>
                  <a:pt x="1800" y="1170"/>
                  <a:pt x="1530" y="1080"/>
                  <a:pt x="1440" y="1140"/>
                </a:cubicBezTo>
                <a:cubicBezTo>
                  <a:pt x="1350" y="1200"/>
                  <a:pt x="1500" y="1410"/>
                  <a:pt x="1260" y="1500"/>
                </a:cubicBezTo>
                <a:cubicBezTo>
                  <a:pt x="1020" y="1590"/>
                  <a:pt x="210" y="1650"/>
                  <a:pt x="0" y="168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0600" y="4876800"/>
            <a:ext cx="533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A</a:t>
            </a:r>
          </a:p>
        </p:txBody>
      </p:sp>
      <p:sp>
        <p:nvSpPr>
          <p:cNvPr id="36874" name="TextBox 2"/>
          <p:cNvSpPr txBox="1">
            <a:spLocks noChangeArrowheads="1"/>
          </p:cNvSpPr>
          <p:nvPr/>
        </p:nvSpPr>
        <p:spPr bwMode="auto">
          <a:xfrm>
            <a:off x="5105400" y="1495425"/>
            <a:ext cx="344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A: Before the Equiv. Pt.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24600" y="4343400"/>
            <a:ext cx="381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B</a:t>
            </a:r>
          </a:p>
        </p:txBody>
      </p:sp>
      <p:sp>
        <p:nvSpPr>
          <p:cNvPr id="36876" name="TextBox 16"/>
          <p:cNvSpPr txBox="1">
            <a:spLocks noChangeArrowheads="1"/>
          </p:cNvSpPr>
          <p:nvPr/>
        </p:nvSpPr>
        <p:spPr bwMode="auto">
          <a:xfrm>
            <a:off x="5105400" y="1852613"/>
            <a:ext cx="3440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B: Buffering Region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67000" y="4660900"/>
            <a:ext cx="381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C</a:t>
            </a:r>
          </a:p>
        </p:txBody>
      </p:sp>
      <p:sp>
        <p:nvSpPr>
          <p:cNvPr id="36878" name="TextBox 21"/>
          <p:cNvSpPr txBox="1">
            <a:spLocks noChangeArrowheads="1"/>
          </p:cNvSpPr>
          <p:nvPr/>
        </p:nvSpPr>
        <p:spPr bwMode="auto">
          <a:xfrm>
            <a:off x="5105400" y="2205038"/>
            <a:ext cx="3440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C: ½ way to Equiv. Pt.</a:t>
            </a:r>
          </a:p>
        </p:txBody>
      </p:sp>
      <p:sp>
        <p:nvSpPr>
          <p:cNvPr id="36879" name="TextBox 22"/>
          <p:cNvSpPr txBox="1">
            <a:spLocks noChangeArrowheads="1"/>
          </p:cNvSpPr>
          <p:nvPr/>
        </p:nvSpPr>
        <p:spPr bwMode="auto">
          <a:xfrm>
            <a:off x="5105400" y="2562225"/>
            <a:ext cx="344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D: Equivalence Point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21163" y="2665413"/>
            <a:ext cx="3810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D</a:t>
            </a:r>
          </a:p>
        </p:txBody>
      </p:sp>
      <p:sp>
        <p:nvSpPr>
          <p:cNvPr id="36881" name="TextBox 20"/>
          <p:cNvSpPr txBox="1">
            <a:spLocks noChangeArrowheads="1"/>
          </p:cNvSpPr>
          <p:nvPr/>
        </p:nvSpPr>
        <p:spPr bwMode="auto">
          <a:xfrm>
            <a:off x="5105400" y="2914650"/>
            <a:ext cx="344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E: After Equiv. Pt.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914400"/>
            <a:ext cx="3810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E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5668963" y="4891088"/>
            <a:ext cx="3475037" cy="16684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latin typeface="Times New Roman" pitchFamily="18" charset="0"/>
              </a:rPr>
              <a:t>For example: 	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Times New Roman" pitchFamily="18" charset="0"/>
              </a:rPr>
              <a:t>1) A solution of       0.20 M nitrous acid.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5088" y="3781425"/>
            <a:ext cx="1458912" cy="11064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chp_titration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8382000" cy="6858000"/>
          </a:xfrm>
        </p:spPr>
      </p:pic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3413125" y="1266825"/>
            <a:ext cx="451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533400" y="-23813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noProof="1">
                <a:latin typeface="Times New Roman" pitchFamily="18" charset="0"/>
              </a:rPr>
              <a:t>To Summarize</a:t>
            </a:r>
            <a:endParaRPr lang="en-US"/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8251825" y="7459663"/>
            <a:ext cx="89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38917" name="Freeform 6"/>
          <p:cNvSpPr>
            <a:spLocks/>
          </p:cNvSpPr>
          <p:nvPr/>
        </p:nvSpPr>
        <p:spPr bwMode="auto">
          <a:xfrm>
            <a:off x="3429000" y="457200"/>
            <a:ext cx="2971800" cy="2209800"/>
          </a:xfrm>
          <a:custGeom>
            <a:avLst/>
            <a:gdLst>
              <a:gd name="T0" fmla="*/ 2147483647 w 1947"/>
              <a:gd name="T1" fmla="*/ 2147483647 h 1400"/>
              <a:gd name="T2" fmla="*/ 2147483647 w 1947"/>
              <a:gd name="T3" fmla="*/ 2147483647 h 1400"/>
              <a:gd name="T4" fmla="*/ 2147483647 w 1947"/>
              <a:gd name="T5" fmla="*/ 2147483647 h 1400"/>
              <a:gd name="T6" fmla="*/ 2147483647 w 1947"/>
              <a:gd name="T7" fmla="*/ 0 h 1400"/>
              <a:gd name="T8" fmla="*/ 2147483647 w 1947"/>
              <a:gd name="T9" fmla="*/ 2147483647 h 1400"/>
              <a:gd name="T10" fmla="*/ 2147483647 w 1947"/>
              <a:gd name="T11" fmla="*/ 2147483647 h 1400"/>
              <a:gd name="T12" fmla="*/ 2147483647 w 1947"/>
              <a:gd name="T13" fmla="*/ 2147483647 h 1400"/>
              <a:gd name="T14" fmla="*/ 2147483647 w 1947"/>
              <a:gd name="T15" fmla="*/ 2147483647 h 1400"/>
              <a:gd name="T16" fmla="*/ 0 w 1947"/>
              <a:gd name="T17" fmla="*/ 2147483647 h 1400"/>
              <a:gd name="T18" fmla="*/ 2147483647 w 1947"/>
              <a:gd name="T19" fmla="*/ 2147483647 h 1400"/>
              <a:gd name="T20" fmla="*/ 2147483647 w 1947"/>
              <a:gd name="T21" fmla="*/ 2147483647 h 1400"/>
              <a:gd name="T22" fmla="*/ 2147483647 w 1947"/>
              <a:gd name="T23" fmla="*/ 2147483647 h 1400"/>
              <a:gd name="T24" fmla="*/ 2147483647 w 1947"/>
              <a:gd name="T25" fmla="*/ 2147483647 h 1400"/>
              <a:gd name="T26" fmla="*/ 2147483647 w 1947"/>
              <a:gd name="T27" fmla="*/ 2147483647 h 14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947"/>
              <a:gd name="T43" fmla="*/ 0 h 1400"/>
              <a:gd name="T44" fmla="*/ 1947 w 1947"/>
              <a:gd name="T45" fmla="*/ 1400 h 14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947" h="1400">
                <a:moveTo>
                  <a:pt x="1947" y="146"/>
                </a:moveTo>
                <a:cubicBezTo>
                  <a:pt x="1761" y="125"/>
                  <a:pt x="1582" y="88"/>
                  <a:pt x="1400" y="53"/>
                </a:cubicBezTo>
                <a:cubicBezTo>
                  <a:pt x="1205" y="14"/>
                  <a:pt x="1516" y="73"/>
                  <a:pt x="1214" y="26"/>
                </a:cubicBezTo>
                <a:cubicBezTo>
                  <a:pt x="1169" y="18"/>
                  <a:pt x="1080" y="0"/>
                  <a:pt x="1080" y="0"/>
                </a:cubicBezTo>
                <a:cubicBezTo>
                  <a:pt x="938" y="4"/>
                  <a:pt x="795" y="2"/>
                  <a:pt x="654" y="13"/>
                </a:cubicBezTo>
                <a:cubicBezTo>
                  <a:pt x="566" y="19"/>
                  <a:pt x="457" y="65"/>
                  <a:pt x="374" y="93"/>
                </a:cubicBezTo>
                <a:cubicBezTo>
                  <a:pt x="317" y="176"/>
                  <a:pt x="378" y="289"/>
                  <a:pt x="347" y="400"/>
                </a:cubicBezTo>
                <a:cubicBezTo>
                  <a:pt x="338" y="429"/>
                  <a:pt x="250" y="436"/>
                  <a:pt x="214" y="440"/>
                </a:cubicBezTo>
                <a:cubicBezTo>
                  <a:pt x="142" y="446"/>
                  <a:pt x="71" y="448"/>
                  <a:pt x="0" y="453"/>
                </a:cubicBezTo>
                <a:cubicBezTo>
                  <a:pt x="73" y="464"/>
                  <a:pt x="107" y="484"/>
                  <a:pt x="174" y="506"/>
                </a:cubicBezTo>
                <a:cubicBezTo>
                  <a:pt x="220" y="699"/>
                  <a:pt x="153" y="884"/>
                  <a:pt x="267" y="1053"/>
                </a:cubicBezTo>
                <a:cubicBezTo>
                  <a:pt x="285" y="1129"/>
                  <a:pt x="322" y="1183"/>
                  <a:pt x="387" y="1226"/>
                </a:cubicBezTo>
                <a:cubicBezTo>
                  <a:pt x="412" y="1264"/>
                  <a:pt x="455" y="1332"/>
                  <a:pt x="494" y="1346"/>
                </a:cubicBezTo>
                <a:cubicBezTo>
                  <a:pt x="530" y="1358"/>
                  <a:pt x="560" y="1371"/>
                  <a:pt x="587" y="140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8" name="Text Box 7"/>
          <p:cNvSpPr txBox="1">
            <a:spLocks noChangeArrowheads="1"/>
          </p:cNvSpPr>
          <p:nvPr/>
        </p:nvSpPr>
        <p:spPr bwMode="auto">
          <a:xfrm>
            <a:off x="3717925" y="7134225"/>
            <a:ext cx="176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8919" name="Text Box 8"/>
          <p:cNvSpPr txBox="1">
            <a:spLocks noChangeArrowheads="1"/>
          </p:cNvSpPr>
          <p:nvPr/>
        </p:nvSpPr>
        <p:spPr bwMode="auto">
          <a:xfrm>
            <a:off x="822325" y="8048625"/>
            <a:ext cx="268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8920" name="Freeform 9"/>
          <p:cNvSpPr>
            <a:spLocks/>
          </p:cNvSpPr>
          <p:nvPr/>
        </p:nvSpPr>
        <p:spPr bwMode="auto">
          <a:xfrm>
            <a:off x="2362200" y="2895600"/>
            <a:ext cx="3962400" cy="2438400"/>
          </a:xfrm>
          <a:custGeom>
            <a:avLst/>
            <a:gdLst>
              <a:gd name="T0" fmla="*/ 2147483647 w 1800"/>
              <a:gd name="T1" fmla="*/ 2147483647 h 1680"/>
              <a:gd name="T2" fmla="*/ 2147483647 w 1800"/>
              <a:gd name="T3" fmla="*/ 2147483647 h 1680"/>
              <a:gd name="T4" fmla="*/ 2147483647 w 1800"/>
              <a:gd name="T5" fmla="*/ 2147483647 h 1680"/>
              <a:gd name="T6" fmla="*/ 2147483647 w 1800"/>
              <a:gd name="T7" fmla="*/ 2147483647 h 1680"/>
              <a:gd name="T8" fmla="*/ 2147483647 w 1800"/>
              <a:gd name="T9" fmla="*/ 2147483647 h 1680"/>
              <a:gd name="T10" fmla="*/ 2147483647 w 1800"/>
              <a:gd name="T11" fmla="*/ 2147483647 h 1680"/>
              <a:gd name="T12" fmla="*/ 2147483647 w 1800"/>
              <a:gd name="T13" fmla="*/ 2147483647 h 1680"/>
              <a:gd name="T14" fmla="*/ 0 w 1800"/>
              <a:gd name="T15" fmla="*/ 2147483647 h 16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800"/>
              <a:gd name="T25" fmla="*/ 0 h 1680"/>
              <a:gd name="T26" fmla="*/ 1800 w 1800"/>
              <a:gd name="T27" fmla="*/ 1680 h 16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800" h="1680">
                <a:moveTo>
                  <a:pt x="1080" y="60"/>
                </a:moveTo>
                <a:cubicBezTo>
                  <a:pt x="1125" y="30"/>
                  <a:pt x="1170" y="0"/>
                  <a:pt x="1260" y="60"/>
                </a:cubicBezTo>
                <a:cubicBezTo>
                  <a:pt x="1350" y="120"/>
                  <a:pt x="1590" y="270"/>
                  <a:pt x="1620" y="420"/>
                </a:cubicBezTo>
                <a:cubicBezTo>
                  <a:pt x="1650" y="570"/>
                  <a:pt x="1410" y="840"/>
                  <a:pt x="1440" y="960"/>
                </a:cubicBezTo>
                <a:cubicBezTo>
                  <a:pt x="1470" y="1080"/>
                  <a:pt x="1800" y="1110"/>
                  <a:pt x="1800" y="1140"/>
                </a:cubicBezTo>
                <a:cubicBezTo>
                  <a:pt x="1800" y="1170"/>
                  <a:pt x="1530" y="1080"/>
                  <a:pt x="1440" y="1140"/>
                </a:cubicBezTo>
                <a:cubicBezTo>
                  <a:pt x="1350" y="1200"/>
                  <a:pt x="1500" y="1410"/>
                  <a:pt x="1260" y="1500"/>
                </a:cubicBezTo>
                <a:cubicBezTo>
                  <a:pt x="1020" y="1590"/>
                  <a:pt x="210" y="1650"/>
                  <a:pt x="0" y="168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0600" y="4876800"/>
            <a:ext cx="533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A</a:t>
            </a:r>
          </a:p>
        </p:txBody>
      </p:sp>
      <p:sp>
        <p:nvSpPr>
          <p:cNvPr id="38922" name="TextBox 2"/>
          <p:cNvSpPr txBox="1">
            <a:spLocks noChangeArrowheads="1"/>
          </p:cNvSpPr>
          <p:nvPr/>
        </p:nvSpPr>
        <p:spPr bwMode="auto">
          <a:xfrm>
            <a:off x="5105400" y="1495425"/>
            <a:ext cx="344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A: Before the Equiv. Pt.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24600" y="4343400"/>
            <a:ext cx="381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B</a:t>
            </a:r>
          </a:p>
        </p:txBody>
      </p:sp>
      <p:sp>
        <p:nvSpPr>
          <p:cNvPr id="38924" name="TextBox 16"/>
          <p:cNvSpPr txBox="1">
            <a:spLocks noChangeArrowheads="1"/>
          </p:cNvSpPr>
          <p:nvPr/>
        </p:nvSpPr>
        <p:spPr bwMode="auto">
          <a:xfrm>
            <a:off x="5105400" y="1852613"/>
            <a:ext cx="3440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B: Buffering Region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67000" y="4660900"/>
            <a:ext cx="381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C</a:t>
            </a:r>
          </a:p>
        </p:txBody>
      </p:sp>
      <p:sp>
        <p:nvSpPr>
          <p:cNvPr id="38926" name="TextBox 21"/>
          <p:cNvSpPr txBox="1">
            <a:spLocks noChangeArrowheads="1"/>
          </p:cNvSpPr>
          <p:nvPr/>
        </p:nvSpPr>
        <p:spPr bwMode="auto">
          <a:xfrm>
            <a:off x="5105400" y="2205038"/>
            <a:ext cx="3440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C: ½ way to Equiv. Pt.</a:t>
            </a:r>
          </a:p>
        </p:txBody>
      </p:sp>
      <p:sp>
        <p:nvSpPr>
          <p:cNvPr id="38927" name="TextBox 22"/>
          <p:cNvSpPr txBox="1">
            <a:spLocks noChangeArrowheads="1"/>
          </p:cNvSpPr>
          <p:nvPr/>
        </p:nvSpPr>
        <p:spPr bwMode="auto">
          <a:xfrm>
            <a:off x="5105400" y="2562225"/>
            <a:ext cx="344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D: Equivalence Point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21163" y="2665413"/>
            <a:ext cx="3810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D</a:t>
            </a:r>
          </a:p>
        </p:txBody>
      </p:sp>
      <p:sp>
        <p:nvSpPr>
          <p:cNvPr id="38929" name="TextBox 20"/>
          <p:cNvSpPr txBox="1">
            <a:spLocks noChangeArrowheads="1"/>
          </p:cNvSpPr>
          <p:nvPr/>
        </p:nvSpPr>
        <p:spPr bwMode="auto">
          <a:xfrm>
            <a:off x="5105400" y="2914650"/>
            <a:ext cx="344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E: After Equiv. Pt.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914400"/>
            <a:ext cx="3810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E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5791200" y="4876800"/>
            <a:ext cx="3352800" cy="2062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25.0 mL of 0.10 M nitrous acid with 26.5 mL of 0.10 M NaOH added to 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5088" y="3781425"/>
            <a:ext cx="1458912" cy="11064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chp_titration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8382000" cy="6858000"/>
          </a:xfrm>
        </p:spPr>
      </p:pic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3413125" y="1266825"/>
            <a:ext cx="451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533400" y="-23813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noProof="1">
                <a:latin typeface="Times New Roman" pitchFamily="18" charset="0"/>
              </a:rPr>
              <a:t>To Summarize</a:t>
            </a:r>
            <a:endParaRPr lang="en-US"/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8251825" y="7459663"/>
            <a:ext cx="89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0965" name="Freeform 6"/>
          <p:cNvSpPr>
            <a:spLocks/>
          </p:cNvSpPr>
          <p:nvPr/>
        </p:nvSpPr>
        <p:spPr bwMode="auto">
          <a:xfrm>
            <a:off x="3429000" y="457200"/>
            <a:ext cx="2971800" cy="2209800"/>
          </a:xfrm>
          <a:custGeom>
            <a:avLst/>
            <a:gdLst>
              <a:gd name="T0" fmla="*/ 2147483647 w 1947"/>
              <a:gd name="T1" fmla="*/ 2147483647 h 1400"/>
              <a:gd name="T2" fmla="*/ 2147483647 w 1947"/>
              <a:gd name="T3" fmla="*/ 2147483647 h 1400"/>
              <a:gd name="T4" fmla="*/ 2147483647 w 1947"/>
              <a:gd name="T5" fmla="*/ 2147483647 h 1400"/>
              <a:gd name="T6" fmla="*/ 2147483647 w 1947"/>
              <a:gd name="T7" fmla="*/ 0 h 1400"/>
              <a:gd name="T8" fmla="*/ 2147483647 w 1947"/>
              <a:gd name="T9" fmla="*/ 2147483647 h 1400"/>
              <a:gd name="T10" fmla="*/ 2147483647 w 1947"/>
              <a:gd name="T11" fmla="*/ 2147483647 h 1400"/>
              <a:gd name="T12" fmla="*/ 2147483647 w 1947"/>
              <a:gd name="T13" fmla="*/ 2147483647 h 1400"/>
              <a:gd name="T14" fmla="*/ 2147483647 w 1947"/>
              <a:gd name="T15" fmla="*/ 2147483647 h 1400"/>
              <a:gd name="T16" fmla="*/ 0 w 1947"/>
              <a:gd name="T17" fmla="*/ 2147483647 h 1400"/>
              <a:gd name="T18" fmla="*/ 2147483647 w 1947"/>
              <a:gd name="T19" fmla="*/ 2147483647 h 1400"/>
              <a:gd name="T20" fmla="*/ 2147483647 w 1947"/>
              <a:gd name="T21" fmla="*/ 2147483647 h 1400"/>
              <a:gd name="T22" fmla="*/ 2147483647 w 1947"/>
              <a:gd name="T23" fmla="*/ 2147483647 h 1400"/>
              <a:gd name="T24" fmla="*/ 2147483647 w 1947"/>
              <a:gd name="T25" fmla="*/ 2147483647 h 1400"/>
              <a:gd name="T26" fmla="*/ 2147483647 w 1947"/>
              <a:gd name="T27" fmla="*/ 2147483647 h 14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947"/>
              <a:gd name="T43" fmla="*/ 0 h 1400"/>
              <a:gd name="T44" fmla="*/ 1947 w 1947"/>
              <a:gd name="T45" fmla="*/ 1400 h 14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947" h="1400">
                <a:moveTo>
                  <a:pt x="1947" y="146"/>
                </a:moveTo>
                <a:cubicBezTo>
                  <a:pt x="1761" y="125"/>
                  <a:pt x="1582" y="88"/>
                  <a:pt x="1400" y="53"/>
                </a:cubicBezTo>
                <a:cubicBezTo>
                  <a:pt x="1205" y="14"/>
                  <a:pt x="1516" y="73"/>
                  <a:pt x="1214" y="26"/>
                </a:cubicBezTo>
                <a:cubicBezTo>
                  <a:pt x="1169" y="18"/>
                  <a:pt x="1080" y="0"/>
                  <a:pt x="1080" y="0"/>
                </a:cubicBezTo>
                <a:cubicBezTo>
                  <a:pt x="938" y="4"/>
                  <a:pt x="795" y="2"/>
                  <a:pt x="654" y="13"/>
                </a:cubicBezTo>
                <a:cubicBezTo>
                  <a:pt x="566" y="19"/>
                  <a:pt x="457" y="65"/>
                  <a:pt x="374" y="93"/>
                </a:cubicBezTo>
                <a:cubicBezTo>
                  <a:pt x="317" y="176"/>
                  <a:pt x="378" y="289"/>
                  <a:pt x="347" y="400"/>
                </a:cubicBezTo>
                <a:cubicBezTo>
                  <a:pt x="338" y="429"/>
                  <a:pt x="250" y="436"/>
                  <a:pt x="214" y="440"/>
                </a:cubicBezTo>
                <a:cubicBezTo>
                  <a:pt x="142" y="446"/>
                  <a:pt x="71" y="448"/>
                  <a:pt x="0" y="453"/>
                </a:cubicBezTo>
                <a:cubicBezTo>
                  <a:pt x="73" y="464"/>
                  <a:pt x="107" y="484"/>
                  <a:pt x="174" y="506"/>
                </a:cubicBezTo>
                <a:cubicBezTo>
                  <a:pt x="220" y="699"/>
                  <a:pt x="153" y="884"/>
                  <a:pt x="267" y="1053"/>
                </a:cubicBezTo>
                <a:cubicBezTo>
                  <a:pt x="285" y="1129"/>
                  <a:pt x="322" y="1183"/>
                  <a:pt x="387" y="1226"/>
                </a:cubicBezTo>
                <a:cubicBezTo>
                  <a:pt x="412" y="1264"/>
                  <a:pt x="455" y="1332"/>
                  <a:pt x="494" y="1346"/>
                </a:cubicBezTo>
                <a:cubicBezTo>
                  <a:pt x="530" y="1358"/>
                  <a:pt x="560" y="1371"/>
                  <a:pt x="587" y="140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3717925" y="7134225"/>
            <a:ext cx="176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822325" y="8048625"/>
            <a:ext cx="268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40968" name="Freeform 9"/>
          <p:cNvSpPr>
            <a:spLocks/>
          </p:cNvSpPr>
          <p:nvPr/>
        </p:nvSpPr>
        <p:spPr bwMode="auto">
          <a:xfrm>
            <a:off x="2362200" y="2895600"/>
            <a:ext cx="3962400" cy="2438400"/>
          </a:xfrm>
          <a:custGeom>
            <a:avLst/>
            <a:gdLst>
              <a:gd name="T0" fmla="*/ 2147483647 w 1800"/>
              <a:gd name="T1" fmla="*/ 2147483647 h 1680"/>
              <a:gd name="T2" fmla="*/ 2147483647 w 1800"/>
              <a:gd name="T3" fmla="*/ 2147483647 h 1680"/>
              <a:gd name="T4" fmla="*/ 2147483647 w 1800"/>
              <a:gd name="T5" fmla="*/ 2147483647 h 1680"/>
              <a:gd name="T6" fmla="*/ 2147483647 w 1800"/>
              <a:gd name="T7" fmla="*/ 2147483647 h 1680"/>
              <a:gd name="T8" fmla="*/ 2147483647 w 1800"/>
              <a:gd name="T9" fmla="*/ 2147483647 h 1680"/>
              <a:gd name="T10" fmla="*/ 2147483647 w 1800"/>
              <a:gd name="T11" fmla="*/ 2147483647 h 1680"/>
              <a:gd name="T12" fmla="*/ 2147483647 w 1800"/>
              <a:gd name="T13" fmla="*/ 2147483647 h 1680"/>
              <a:gd name="T14" fmla="*/ 0 w 1800"/>
              <a:gd name="T15" fmla="*/ 2147483647 h 16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800"/>
              <a:gd name="T25" fmla="*/ 0 h 1680"/>
              <a:gd name="T26" fmla="*/ 1800 w 1800"/>
              <a:gd name="T27" fmla="*/ 1680 h 16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800" h="1680">
                <a:moveTo>
                  <a:pt x="1080" y="60"/>
                </a:moveTo>
                <a:cubicBezTo>
                  <a:pt x="1125" y="30"/>
                  <a:pt x="1170" y="0"/>
                  <a:pt x="1260" y="60"/>
                </a:cubicBezTo>
                <a:cubicBezTo>
                  <a:pt x="1350" y="120"/>
                  <a:pt x="1590" y="270"/>
                  <a:pt x="1620" y="420"/>
                </a:cubicBezTo>
                <a:cubicBezTo>
                  <a:pt x="1650" y="570"/>
                  <a:pt x="1410" y="840"/>
                  <a:pt x="1440" y="960"/>
                </a:cubicBezTo>
                <a:cubicBezTo>
                  <a:pt x="1470" y="1080"/>
                  <a:pt x="1800" y="1110"/>
                  <a:pt x="1800" y="1140"/>
                </a:cubicBezTo>
                <a:cubicBezTo>
                  <a:pt x="1800" y="1170"/>
                  <a:pt x="1530" y="1080"/>
                  <a:pt x="1440" y="1140"/>
                </a:cubicBezTo>
                <a:cubicBezTo>
                  <a:pt x="1350" y="1200"/>
                  <a:pt x="1500" y="1410"/>
                  <a:pt x="1260" y="1500"/>
                </a:cubicBezTo>
                <a:cubicBezTo>
                  <a:pt x="1020" y="1590"/>
                  <a:pt x="210" y="1650"/>
                  <a:pt x="0" y="168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0600" y="4876800"/>
            <a:ext cx="533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A</a:t>
            </a:r>
          </a:p>
        </p:txBody>
      </p:sp>
      <p:sp>
        <p:nvSpPr>
          <p:cNvPr id="40970" name="TextBox 2"/>
          <p:cNvSpPr txBox="1">
            <a:spLocks noChangeArrowheads="1"/>
          </p:cNvSpPr>
          <p:nvPr/>
        </p:nvSpPr>
        <p:spPr bwMode="auto">
          <a:xfrm>
            <a:off x="5105400" y="1495425"/>
            <a:ext cx="344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A: Before the Equiv. Pt.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24600" y="4343400"/>
            <a:ext cx="381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B</a:t>
            </a:r>
          </a:p>
        </p:txBody>
      </p:sp>
      <p:sp>
        <p:nvSpPr>
          <p:cNvPr id="40972" name="TextBox 16"/>
          <p:cNvSpPr txBox="1">
            <a:spLocks noChangeArrowheads="1"/>
          </p:cNvSpPr>
          <p:nvPr/>
        </p:nvSpPr>
        <p:spPr bwMode="auto">
          <a:xfrm>
            <a:off x="5105400" y="1852613"/>
            <a:ext cx="3440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B: Buffering Region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67000" y="4660900"/>
            <a:ext cx="381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C</a:t>
            </a:r>
          </a:p>
        </p:txBody>
      </p:sp>
      <p:sp>
        <p:nvSpPr>
          <p:cNvPr id="40974" name="TextBox 21"/>
          <p:cNvSpPr txBox="1">
            <a:spLocks noChangeArrowheads="1"/>
          </p:cNvSpPr>
          <p:nvPr/>
        </p:nvSpPr>
        <p:spPr bwMode="auto">
          <a:xfrm>
            <a:off x="5105400" y="2205038"/>
            <a:ext cx="3440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C: ½ way to Equiv. Pt.</a:t>
            </a:r>
          </a:p>
        </p:txBody>
      </p:sp>
      <p:sp>
        <p:nvSpPr>
          <p:cNvPr id="40975" name="TextBox 22"/>
          <p:cNvSpPr txBox="1">
            <a:spLocks noChangeArrowheads="1"/>
          </p:cNvSpPr>
          <p:nvPr/>
        </p:nvSpPr>
        <p:spPr bwMode="auto">
          <a:xfrm>
            <a:off x="5105400" y="2562225"/>
            <a:ext cx="344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D: Equivalence Point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21163" y="2665413"/>
            <a:ext cx="3810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D</a:t>
            </a:r>
          </a:p>
        </p:txBody>
      </p:sp>
      <p:sp>
        <p:nvSpPr>
          <p:cNvPr id="40977" name="TextBox 20"/>
          <p:cNvSpPr txBox="1">
            <a:spLocks noChangeArrowheads="1"/>
          </p:cNvSpPr>
          <p:nvPr/>
        </p:nvSpPr>
        <p:spPr bwMode="auto">
          <a:xfrm>
            <a:off x="5105400" y="2914650"/>
            <a:ext cx="344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E: After Equiv. Pt.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914400"/>
            <a:ext cx="3810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E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5105400" y="4891088"/>
            <a:ext cx="4038600" cy="15700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25.0 mL of 0.30 M  KOH is added to</a:t>
            </a:r>
            <a:br>
              <a:rPr lang="en-US" sz="3200">
                <a:latin typeface="Times New Roman" pitchFamily="18" charset="0"/>
              </a:rPr>
            </a:br>
            <a:r>
              <a:rPr lang="en-US" sz="3200">
                <a:latin typeface="Times New Roman" pitchFamily="18" charset="0"/>
              </a:rPr>
              <a:t>25.0 mL of 0.30 M HF.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5088" y="3781425"/>
            <a:ext cx="1458912" cy="11064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 descr="chp_titration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8382000" cy="6858000"/>
          </a:xfrm>
        </p:spPr>
      </p:pic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3413125" y="1266825"/>
            <a:ext cx="451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533400" y="-23813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noProof="1">
                <a:latin typeface="Times New Roman" pitchFamily="18" charset="0"/>
              </a:rPr>
              <a:t>To Summarize</a:t>
            </a:r>
            <a:endParaRPr lang="en-US"/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8251825" y="7459663"/>
            <a:ext cx="89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3013" name="Freeform 6"/>
          <p:cNvSpPr>
            <a:spLocks/>
          </p:cNvSpPr>
          <p:nvPr/>
        </p:nvSpPr>
        <p:spPr bwMode="auto">
          <a:xfrm>
            <a:off x="3429000" y="457200"/>
            <a:ext cx="2971800" cy="2209800"/>
          </a:xfrm>
          <a:custGeom>
            <a:avLst/>
            <a:gdLst>
              <a:gd name="T0" fmla="*/ 2147483647 w 1947"/>
              <a:gd name="T1" fmla="*/ 2147483647 h 1400"/>
              <a:gd name="T2" fmla="*/ 2147483647 w 1947"/>
              <a:gd name="T3" fmla="*/ 2147483647 h 1400"/>
              <a:gd name="T4" fmla="*/ 2147483647 w 1947"/>
              <a:gd name="T5" fmla="*/ 2147483647 h 1400"/>
              <a:gd name="T6" fmla="*/ 2147483647 w 1947"/>
              <a:gd name="T7" fmla="*/ 0 h 1400"/>
              <a:gd name="T8" fmla="*/ 2147483647 w 1947"/>
              <a:gd name="T9" fmla="*/ 2147483647 h 1400"/>
              <a:gd name="T10" fmla="*/ 2147483647 w 1947"/>
              <a:gd name="T11" fmla="*/ 2147483647 h 1400"/>
              <a:gd name="T12" fmla="*/ 2147483647 w 1947"/>
              <a:gd name="T13" fmla="*/ 2147483647 h 1400"/>
              <a:gd name="T14" fmla="*/ 2147483647 w 1947"/>
              <a:gd name="T15" fmla="*/ 2147483647 h 1400"/>
              <a:gd name="T16" fmla="*/ 0 w 1947"/>
              <a:gd name="T17" fmla="*/ 2147483647 h 1400"/>
              <a:gd name="T18" fmla="*/ 2147483647 w 1947"/>
              <a:gd name="T19" fmla="*/ 2147483647 h 1400"/>
              <a:gd name="T20" fmla="*/ 2147483647 w 1947"/>
              <a:gd name="T21" fmla="*/ 2147483647 h 1400"/>
              <a:gd name="T22" fmla="*/ 2147483647 w 1947"/>
              <a:gd name="T23" fmla="*/ 2147483647 h 1400"/>
              <a:gd name="T24" fmla="*/ 2147483647 w 1947"/>
              <a:gd name="T25" fmla="*/ 2147483647 h 1400"/>
              <a:gd name="T26" fmla="*/ 2147483647 w 1947"/>
              <a:gd name="T27" fmla="*/ 2147483647 h 14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947"/>
              <a:gd name="T43" fmla="*/ 0 h 1400"/>
              <a:gd name="T44" fmla="*/ 1947 w 1947"/>
              <a:gd name="T45" fmla="*/ 1400 h 14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947" h="1400">
                <a:moveTo>
                  <a:pt x="1947" y="146"/>
                </a:moveTo>
                <a:cubicBezTo>
                  <a:pt x="1761" y="125"/>
                  <a:pt x="1582" y="88"/>
                  <a:pt x="1400" y="53"/>
                </a:cubicBezTo>
                <a:cubicBezTo>
                  <a:pt x="1205" y="14"/>
                  <a:pt x="1516" y="73"/>
                  <a:pt x="1214" y="26"/>
                </a:cubicBezTo>
                <a:cubicBezTo>
                  <a:pt x="1169" y="18"/>
                  <a:pt x="1080" y="0"/>
                  <a:pt x="1080" y="0"/>
                </a:cubicBezTo>
                <a:cubicBezTo>
                  <a:pt x="938" y="4"/>
                  <a:pt x="795" y="2"/>
                  <a:pt x="654" y="13"/>
                </a:cubicBezTo>
                <a:cubicBezTo>
                  <a:pt x="566" y="19"/>
                  <a:pt x="457" y="65"/>
                  <a:pt x="374" y="93"/>
                </a:cubicBezTo>
                <a:cubicBezTo>
                  <a:pt x="317" y="176"/>
                  <a:pt x="378" y="289"/>
                  <a:pt x="347" y="400"/>
                </a:cubicBezTo>
                <a:cubicBezTo>
                  <a:pt x="338" y="429"/>
                  <a:pt x="250" y="436"/>
                  <a:pt x="214" y="440"/>
                </a:cubicBezTo>
                <a:cubicBezTo>
                  <a:pt x="142" y="446"/>
                  <a:pt x="71" y="448"/>
                  <a:pt x="0" y="453"/>
                </a:cubicBezTo>
                <a:cubicBezTo>
                  <a:pt x="73" y="464"/>
                  <a:pt x="107" y="484"/>
                  <a:pt x="174" y="506"/>
                </a:cubicBezTo>
                <a:cubicBezTo>
                  <a:pt x="220" y="699"/>
                  <a:pt x="153" y="884"/>
                  <a:pt x="267" y="1053"/>
                </a:cubicBezTo>
                <a:cubicBezTo>
                  <a:pt x="285" y="1129"/>
                  <a:pt x="322" y="1183"/>
                  <a:pt x="387" y="1226"/>
                </a:cubicBezTo>
                <a:cubicBezTo>
                  <a:pt x="412" y="1264"/>
                  <a:pt x="455" y="1332"/>
                  <a:pt x="494" y="1346"/>
                </a:cubicBezTo>
                <a:cubicBezTo>
                  <a:pt x="530" y="1358"/>
                  <a:pt x="560" y="1371"/>
                  <a:pt x="587" y="140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4" name="Text Box 7"/>
          <p:cNvSpPr txBox="1">
            <a:spLocks noChangeArrowheads="1"/>
          </p:cNvSpPr>
          <p:nvPr/>
        </p:nvSpPr>
        <p:spPr bwMode="auto">
          <a:xfrm>
            <a:off x="3717925" y="7134225"/>
            <a:ext cx="176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43015" name="Text Box 8"/>
          <p:cNvSpPr txBox="1">
            <a:spLocks noChangeArrowheads="1"/>
          </p:cNvSpPr>
          <p:nvPr/>
        </p:nvSpPr>
        <p:spPr bwMode="auto">
          <a:xfrm>
            <a:off x="822325" y="8048625"/>
            <a:ext cx="268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43016" name="Freeform 9"/>
          <p:cNvSpPr>
            <a:spLocks/>
          </p:cNvSpPr>
          <p:nvPr/>
        </p:nvSpPr>
        <p:spPr bwMode="auto">
          <a:xfrm>
            <a:off x="2362200" y="2895600"/>
            <a:ext cx="3962400" cy="2438400"/>
          </a:xfrm>
          <a:custGeom>
            <a:avLst/>
            <a:gdLst>
              <a:gd name="T0" fmla="*/ 2147483647 w 1800"/>
              <a:gd name="T1" fmla="*/ 2147483647 h 1680"/>
              <a:gd name="T2" fmla="*/ 2147483647 w 1800"/>
              <a:gd name="T3" fmla="*/ 2147483647 h 1680"/>
              <a:gd name="T4" fmla="*/ 2147483647 w 1800"/>
              <a:gd name="T5" fmla="*/ 2147483647 h 1680"/>
              <a:gd name="T6" fmla="*/ 2147483647 w 1800"/>
              <a:gd name="T7" fmla="*/ 2147483647 h 1680"/>
              <a:gd name="T8" fmla="*/ 2147483647 w 1800"/>
              <a:gd name="T9" fmla="*/ 2147483647 h 1680"/>
              <a:gd name="T10" fmla="*/ 2147483647 w 1800"/>
              <a:gd name="T11" fmla="*/ 2147483647 h 1680"/>
              <a:gd name="T12" fmla="*/ 2147483647 w 1800"/>
              <a:gd name="T13" fmla="*/ 2147483647 h 1680"/>
              <a:gd name="T14" fmla="*/ 0 w 1800"/>
              <a:gd name="T15" fmla="*/ 2147483647 h 16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800"/>
              <a:gd name="T25" fmla="*/ 0 h 1680"/>
              <a:gd name="T26" fmla="*/ 1800 w 1800"/>
              <a:gd name="T27" fmla="*/ 1680 h 16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800" h="1680">
                <a:moveTo>
                  <a:pt x="1080" y="60"/>
                </a:moveTo>
                <a:cubicBezTo>
                  <a:pt x="1125" y="30"/>
                  <a:pt x="1170" y="0"/>
                  <a:pt x="1260" y="60"/>
                </a:cubicBezTo>
                <a:cubicBezTo>
                  <a:pt x="1350" y="120"/>
                  <a:pt x="1590" y="270"/>
                  <a:pt x="1620" y="420"/>
                </a:cubicBezTo>
                <a:cubicBezTo>
                  <a:pt x="1650" y="570"/>
                  <a:pt x="1410" y="840"/>
                  <a:pt x="1440" y="960"/>
                </a:cubicBezTo>
                <a:cubicBezTo>
                  <a:pt x="1470" y="1080"/>
                  <a:pt x="1800" y="1110"/>
                  <a:pt x="1800" y="1140"/>
                </a:cubicBezTo>
                <a:cubicBezTo>
                  <a:pt x="1800" y="1170"/>
                  <a:pt x="1530" y="1080"/>
                  <a:pt x="1440" y="1140"/>
                </a:cubicBezTo>
                <a:cubicBezTo>
                  <a:pt x="1350" y="1200"/>
                  <a:pt x="1500" y="1410"/>
                  <a:pt x="1260" y="1500"/>
                </a:cubicBezTo>
                <a:cubicBezTo>
                  <a:pt x="1020" y="1590"/>
                  <a:pt x="210" y="1650"/>
                  <a:pt x="0" y="168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0600" y="4876800"/>
            <a:ext cx="533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A</a:t>
            </a:r>
          </a:p>
        </p:txBody>
      </p:sp>
      <p:sp>
        <p:nvSpPr>
          <p:cNvPr id="43018" name="TextBox 2"/>
          <p:cNvSpPr txBox="1">
            <a:spLocks noChangeArrowheads="1"/>
          </p:cNvSpPr>
          <p:nvPr/>
        </p:nvSpPr>
        <p:spPr bwMode="auto">
          <a:xfrm>
            <a:off x="5105400" y="1495425"/>
            <a:ext cx="344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A: Before the Equiv. Pt.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24600" y="4343400"/>
            <a:ext cx="381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B</a:t>
            </a:r>
          </a:p>
        </p:txBody>
      </p:sp>
      <p:sp>
        <p:nvSpPr>
          <p:cNvPr id="43020" name="TextBox 16"/>
          <p:cNvSpPr txBox="1">
            <a:spLocks noChangeArrowheads="1"/>
          </p:cNvSpPr>
          <p:nvPr/>
        </p:nvSpPr>
        <p:spPr bwMode="auto">
          <a:xfrm>
            <a:off x="5105400" y="1852613"/>
            <a:ext cx="3440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B: Buffering Region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67000" y="4660900"/>
            <a:ext cx="381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C</a:t>
            </a:r>
          </a:p>
        </p:txBody>
      </p:sp>
      <p:sp>
        <p:nvSpPr>
          <p:cNvPr id="43022" name="TextBox 21"/>
          <p:cNvSpPr txBox="1">
            <a:spLocks noChangeArrowheads="1"/>
          </p:cNvSpPr>
          <p:nvPr/>
        </p:nvSpPr>
        <p:spPr bwMode="auto">
          <a:xfrm>
            <a:off x="5105400" y="2205038"/>
            <a:ext cx="3440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C: ½ way to Equiv. Pt.</a:t>
            </a:r>
          </a:p>
        </p:txBody>
      </p:sp>
      <p:sp>
        <p:nvSpPr>
          <p:cNvPr id="43023" name="TextBox 22"/>
          <p:cNvSpPr txBox="1">
            <a:spLocks noChangeArrowheads="1"/>
          </p:cNvSpPr>
          <p:nvPr/>
        </p:nvSpPr>
        <p:spPr bwMode="auto">
          <a:xfrm>
            <a:off x="5105400" y="2562225"/>
            <a:ext cx="344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D: Equivalence Point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21163" y="2665413"/>
            <a:ext cx="3810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D</a:t>
            </a:r>
          </a:p>
        </p:txBody>
      </p:sp>
      <p:sp>
        <p:nvSpPr>
          <p:cNvPr id="43025" name="TextBox 20"/>
          <p:cNvSpPr txBox="1">
            <a:spLocks noChangeArrowheads="1"/>
          </p:cNvSpPr>
          <p:nvPr/>
        </p:nvSpPr>
        <p:spPr bwMode="auto">
          <a:xfrm>
            <a:off x="5105400" y="2914650"/>
            <a:ext cx="344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E: After Equiv. Pt.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914400"/>
            <a:ext cx="3810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E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5257800" y="4891088"/>
            <a:ext cx="3886200" cy="2062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A titration that has 25.0 mL of 1.00 M acetic acid with 25.0 mL of 0.50 M NaOH.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5088" y="3781425"/>
            <a:ext cx="1458912" cy="11064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2" descr="chp_titration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8382000" cy="6858000"/>
          </a:xfrm>
        </p:spPr>
      </p:pic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3413125" y="1266825"/>
            <a:ext cx="451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533400" y="-23813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noProof="1">
                <a:latin typeface="Times New Roman" pitchFamily="18" charset="0"/>
              </a:rPr>
              <a:t>To Summarize</a:t>
            </a:r>
            <a:endParaRPr lang="en-US"/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8251825" y="7459663"/>
            <a:ext cx="89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5061" name="Freeform 6"/>
          <p:cNvSpPr>
            <a:spLocks/>
          </p:cNvSpPr>
          <p:nvPr/>
        </p:nvSpPr>
        <p:spPr bwMode="auto">
          <a:xfrm>
            <a:off x="3429000" y="457200"/>
            <a:ext cx="2971800" cy="2209800"/>
          </a:xfrm>
          <a:custGeom>
            <a:avLst/>
            <a:gdLst>
              <a:gd name="T0" fmla="*/ 2147483647 w 1947"/>
              <a:gd name="T1" fmla="*/ 2147483647 h 1400"/>
              <a:gd name="T2" fmla="*/ 2147483647 w 1947"/>
              <a:gd name="T3" fmla="*/ 2147483647 h 1400"/>
              <a:gd name="T4" fmla="*/ 2147483647 w 1947"/>
              <a:gd name="T5" fmla="*/ 2147483647 h 1400"/>
              <a:gd name="T6" fmla="*/ 2147483647 w 1947"/>
              <a:gd name="T7" fmla="*/ 0 h 1400"/>
              <a:gd name="T8" fmla="*/ 2147483647 w 1947"/>
              <a:gd name="T9" fmla="*/ 2147483647 h 1400"/>
              <a:gd name="T10" fmla="*/ 2147483647 w 1947"/>
              <a:gd name="T11" fmla="*/ 2147483647 h 1400"/>
              <a:gd name="T12" fmla="*/ 2147483647 w 1947"/>
              <a:gd name="T13" fmla="*/ 2147483647 h 1400"/>
              <a:gd name="T14" fmla="*/ 2147483647 w 1947"/>
              <a:gd name="T15" fmla="*/ 2147483647 h 1400"/>
              <a:gd name="T16" fmla="*/ 0 w 1947"/>
              <a:gd name="T17" fmla="*/ 2147483647 h 1400"/>
              <a:gd name="T18" fmla="*/ 2147483647 w 1947"/>
              <a:gd name="T19" fmla="*/ 2147483647 h 1400"/>
              <a:gd name="T20" fmla="*/ 2147483647 w 1947"/>
              <a:gd name="T21" fmla="*/ 2147483647 h 1400"/>
              <a:gd name="T22" fmla="*/ 2147483647 w 1947"/>
              <a:gd name="T23" fmla="*/ 2147483647 h 1400"/>
              <a:gd name="T24" fmla="*/ 2147483647 w 1947"/>
              <a:gd name="T25" fmla="*/ 2147483647 h 1400"/>
              <a:gd name="T26" fmla="*/ 2147483647 w 1947"/>
              <a:gd name="T27" fmla="*/ 2147483647 h 14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947"/>
              <a:gd name="T43" fmla="*/ 0 h 1400"/>
              <a:gd name="T44" fmla="*/ 1947 w 1947"/>
              <a:gd name="T45" fmla="*/ 1400 h 14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947" h="1400">
                <a:moveTo>
                  <a:pt x="1947" y="146"/>
                </a:moveTo>
                <a:cubicBezTo>
                  <a:pt x="1761" y="125"/>
                  <a:pt x="1582" y="88"/>
                  <a:pt x="1400" y="53"/>
                </a:cubicBezTo>
                <a:cubicBezTo>
                  <a:pt x="1205" y="14"/>
                  <a:pt x="1516" y="73"/>
                  <a:pt x="1214" y="26"/>
                </a:cubicBezTo>
                <a:cubicBezTo>
                  <a:pt x="1169" y="18"/>
                  <a:pt x="1080" y="0"/>
                  <a:pt x="1080" y="0"/>
                </a:cubicBezTo>
                <a:cubicBezTo>
                  <a:pt x="938" y="4"/>
                  <a:pt x="795" y="2"/>
                  <a:pt x="654" y="13"/>
                </a:cubicBezTo>
                <a:cubicBezTo>
                  <a:pt x="566" y="19"/>
                  <a:pt x="457" y="65"/>
                  <a:pt x="374" y="93"/>
                </a:cubicBezTo>
                <a:cubicBezTo>
                  <a:pt x="317" y="176"/>
                  <a:pt x="378" y="289"/>
                  <a:pt x="347" y="400"/>
                </a:cubicBezTo>
                <a:cubicBezTo>
                  <a:pt x="338" y="429"/>
                  <a:pt x="250" y="436"/>
                  <a:pt x="214" y="440"/>
                </a:cubicBezTo>
                <a:cubicBezTo>
                  <a:pt x="142" y="446"/>
                  <a:pt x="71" y="448"/>
                  <a:pt x="0" y="453"/>
                </a:cubicBezTo>
                <a:cubicBezTo>
                  <a:pt x="73" y="464"/>
                  <a:pt x="107" y="484"/>
                  <a:pt x="174" y="506"/>
                </a:cubicBezTo>
                <a:cubicBezTo>
                  <a:pt x="220" y="699"/>
                  <a:pt x="153" y="884"/>
                  <a:pt x="267" y="1053"/>
                </a:cubicBezTo>
                <a:cubicBezTo>
                  <a:pt x="285" y="1129"/>
                  <a:pt x="322" y="1183"/>
                  <a:pt x="387" y="1226"/>
                </a:cubicBezTo>
                <a:cubicBezTo>
                  <a:pt x="412" y="1264"/>
                  <a:pt x="455" y="1332"/>
                  <a:pt x="494" y="1346"/>
                </a:cubicBezTo>
                <a:cubicBezTo>
                  <a:pt x="530" y="1358"/>
                  <a:pt x="560" y="1371"/>
                  <a:pt x="587" y="140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2" name="Text Box 7"/>
          <p:cNvSpPr txBox="1">
            <a:spLocks noChangeArrowheads="1"/>
          </p:cNvSpPr>
          <p:nvPr/>
        </p:nvSpPr>
        <p:spPr bwMode="auto">
          <a:xfrm>
            <a:off x="3717925" y="7134225"/>
            <a:ext cx="176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45063" name="Text Box 8"/>
          <p:cNvSpPr txBox="1">
            <a:spLocks noChangeArrowheads="1"/>
          </p:cNvSpPr>
          <p:nvPr/>
        </p:nvSpPr>
        <p:spPr bwMode="auto">
          <a:xfrm>
            <a:off x="822325" y="8048625"/>
            <a:ext cx="268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45064" name="Freeform 9"/>
          <p:cNvSpPr>
            <a:spLocks/>
          </p:cNvSpPr>
          <p:nvPr/>
        </p:nvSpPr>
        <p:spPr bwMode="auto">
          <a:xfrm>
            <a:off x="2362200" y="2895600"/>
            <a:ext cx="3962400" cy="2438400"/>
          </a:xfrm>
          <a:custGeom>
            <a:avLst/>
            <a:gdLst>
              <a:gd name="T0" fmla="*/ 2147483647 w 1800"/>
              <a:gd name="T1" fmla="*/ 2147483647 h 1680"/>
              <a:gd name="T2" fmla="*/ 2147483647 w 1800"/>
              <a:gd name="T3" fmla="*/ 2147483647 h 1680"/>
              <a:gd name="T4" fmla="*/ 2147483647 w 1800"/>
              <a:gd name="T5" fmla="*/ 2147483647 h 1680"/>
              <a:gd name="T6" fmla="*/ 2147483647 w 1800"/>
              <a:gd name="T7" fmla="*/ 2147483647 h 1680"/>
              <a:gd name="T8" fmla="*/ 2147483647 w 1800"/>
              <a:gd name="T9" fmla="*/ 2147483647 h 1680"/>
              <a:gd name="T10" fmla="*/ 2147483647 w 1800"/>
              <a:gd name="T11" fmla="*/ 2147483647 h 1680"/>
              <a:gd name="T12" fmla="*/ 2147483647 w 1800"/>
              <a:gd name="T13" fmla="*/ 2147483647 h 1680"/>
              <a:gd name="T14" fmla="*/ 0 w 1800"/>
              <a:gd name="T15" fmla="*/ 2147483647 h 16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800"/>
              <a:gd name="T25" fmla="*/ 0 h 1680"/>
              <a:gd name="T26" fmla="*/ 1800 w 1800"/>
              <a:gd name="T27" fmla="*/ 1680 h 16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800" h="1680">
                <a:moveTo>
                  <a:pt x="1080" y="60"/>
                </a:moveTo>
                <a:cubicBezTo>
                  <a:pt x="1125" y="30"/>
                  <a:pt x="1170" y="0"/>
                  <a:pt x="1260" y="60"/>
                </a:cubicBezTo>
                <a:cubicBezTo>
                  <a:pt x="1350" y="120"/>
                  <a:pt x="1590" y="270"/>
                  <a:pt x="1620" y="420"/>
                </a:cubicBezTo>
                <a:cubicBezTo>
                  <a:pt x="1650" y="570"/>
                  <a:pt x="1410" y="840"/>
                  <a:pt x="1440" y="960"/>
                </a:cubicBezTo>
                <a:cubicBezTo>
                  <a:pt x="1470" y="1080"/>
                  <a:pt x="1800" y="1110"/>
                  <a:pt x="1800" y="1140"/>
                </a:cubicBezTo>
                <a:cubicBezTo>
                  <a:pt x="1800" y="1170"/>
                  <a:pt x="1530" y="1080"/>
                  <a:pt x="1440" y="1140"/>
                </a:cubicBezTo>
                <a:cubicBezTo>
                  <a:pt x="1350" y="1200"/>
                  <a:pt x="1500" y="1410"/>
                  <a:pt x="1260" y="1500"/>
                </a:cubicBezTo>
                <a:cubicBezTo>
                  <a:pt x="1020" y="1590"/>
                  <a:pt x="210" y="1650"/>
                  <a:pt x="0" y="168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0600" y="4876800"/>
            <a:ext cx="533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A</a:t>
            </a:r>
          </a:p>
        </p:txBody>
      </p:sp>
      <p:sp>
        <p:nvSpPr>
          <p:cNvPr id="45066" name="TextBox 2"/>
          <p:cNvSpPr txBox="1">
            <a:spLocks noChangeArrowheads="1"/>
          </p:cNvSpPr>
          <p:nvPr/>
        </p:nvSpPr>
        <p:spPr bwMode="auto">
          <a:xfrm>
            <a:off x="5105400" y="1495425"/>
            <a:ext cx="344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A: Before the Equiv. Pt.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24600" y="4343400"/>
            <a:ext cx="381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B</a:t>
            </a:r>
          </a:p>
        </p:txBody>
      </p:sp>
      <p:sp>
        <p:nvSpPr>
          <p:cNvPr id="45068" name="TextBox 16"/>
          <p:cNvSpPr txBox="1">
            <a:spLocks noChangeArrowheads="1"/>
          </p:cNvSpPr>
          <p:nvPr/>
        </p:nvSpPr>
        <p:spPr bwMode="auto">
          <a:xfrm>
            <a:off x="5105400" y="1852613"/>
            <a:ext cx="3440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B: Buffering Region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67000" y="4660900"/>
            <a:ext cx="381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C</a:t>
            </a:r>
          </a:p>
        </p:txBody>
      </p:sp>
      <p:sp>
        <p:nvSpPr>
          <p:cNvPr id="45070" name="TextBox 21"/>
          <p:cNvSpPr txBox="1">
            <a:spLocks noChangeArrowheads="1"/>
          </p:cNvSpPr>
          <p:nvPr/>
        </p:nvSpPr>
        <p:spPr bwMode="auto">
          <a:xfrm>
            <a:off x="5105400" y="2205038"/>
            <a:ext cx="3440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C: ½ way to Equiv. Pt.</a:t>
            </a:r>
          </a:p>
        </p:txBody>
      </p:sp>
      <p:sp>
        <p:nvSpPr>
          <p:cNvPr id="45071" name="TextBox 22"/>
          <p:cNvSpPr txBox="1">
            <a:spLocks noChangeArrowheads="1"/>
          </p:cNvSpPr>
          <p:nvPr/>
        </p:nvSpPr>
        <p:spPr bwMode="auto">
          <a:xfrm>
            <a:off x="5105400" y="2562225"/>
            <a:ext cx="344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D: Equivalence Point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21163" y="2665413"/>
            <a:ext cx="3810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D</a:t>
            </a:r>
          </a:p>
        </p:txBody>
      </p:sp>
      <p:sp>
        <p:nvSpPr>
          <p:cNvPr id="45073" name="TextBox 20"/>
          <p:cNvSpPr txBox="1">
            <a:spLocks noChangeArrowheads="1"/>
          </p:cNvSpPr>
          <p:nvPr/>
        </p:nvSpPr>
        <p:spPr bwMode="auto">
          <a:xfrm>
            <a:off x="5105400" y="2914650"/>
            <a:ext cx="344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E: After Equiv. Pt.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914400"/>
            <a:ext cx="3810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E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5105400" y="4891088"/>
            <a:ext cx="4038600" cy="1939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000">
                <a:latin typeface="Times New Roman" pitchFamily="18" charset="0"/>
              </a:rPr>
              <a:t>When 30.0 mL of 0.20M propanoic acid has been titrated with 20.0 mL of 0.20 M NaOH.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5088" y="3781425"/>
            <a:ext cx="1458912" cy="11064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  <a:cs typeface="+mn-cs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hp_titration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8382000" cy="6858000"/>
          </a:xfrm>
        </p:spPr>
      </p:pic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3413125" y="1266825"/>
            <a:ext cx="451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533400" y="0"/>
            <a:ext cx="7696200" cy="797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Graph originally from: MIT Open Classroom</a:t>
            </a:r>
          </a:p>
          <a:p>
            <a:pPr eaLnBrk="0" hangingPunct="0"/>
            <a:endParaRPr lang="en-US" noProof="1">
              <a:latin typeface="Times New Roman" pitchFamily="18" charset="0"/>
            </a:endParaRPr>
          </a:p>
          <a:p>
            <a:pPr eaLnBrk="0" hangingPunct="0"/>
            <a:r>
              <a:rPr lang="en-US" noProof="1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      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</a:t>
            </a: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r>
              <a:rPr lang="en-US">
                <a:latin typeface="Times New Roman" pitchFamily="18" charset="0"/>
              </a:rPr>
              <a:t>			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       		    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				</a:t>
            </a: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r>
              <a:rPr lang="en-US">
                <a:latin typeface="Times New Roman" pitchFamily="18" charset="0"/>
              </a:rPr>
              <a:t>						   	</a:t>
            </a:r>
            <a:r>
              <a:rPr lang="en-US" sz="3200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	      	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        </a:t>
            </a:r>
            <a:r>
              <a:rPr lang="en-US">
                <a:solidFill>
                  <a:srgbClr val="FF1F1C"/>
                </a:solidFill>
                <a:latin typeface="Times New Roman" pitchFamily="18" charset="0"/>
              </a:rPr>
              <a:t>A</a:t>
            </a:r>
            <a:r>
              <a:rPr lang="en-US">
                <a:latin typeface="Times New Roman" pitchFamily="18" charset="0"/>
              </a:rPr>
              <a:t>		   			    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        </a:t>
            </a: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8251825" y="7459663"/>
            <a:ext cx="89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3717925" y="7134225"/>
            <a:ext cx="176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822325" y="8048625"/>
            <a:ext cx="268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2209800" y="4648200"/>
            <a:ext cx="5943600" cy="15287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solidFill>
                  <a:srgbClr val="FF1F1C"/>
                </a:solidFill>
                <a:latin typeface="Times New Roman" pitchFamily="18" charset="0"/>
              </a:rPr>
              <a:t>Point A</a:t>
            </a:r>
            <a:r>
              <a:rPr lang="en-US" sz="3200">
                <a:latin typeface="Times New Roman" pitchFamily="18" charset="0"/>
              </a:rPr>
              <a:t>. </a:t>
            </a:r>
            <a:r>
              <a:rPr lang="en-US" sz="3200" i="1">
                <a:latin typeface="Times New Roman" pitchFamily="18" charset="0"/>
              </a:rPr>
              <a:t>Before titration begins</a:t>
            </a:r>
            <a:r>
              <a:rPr lang="en-US" sz="3200">
                <a:latin typeface="Times New Roman" pitchFamily="18" charset="0"/>
              </a:rPr>
              <a:t>:  K</a:t>
            </a:r>
            <a:r>
              <a:rPr lang="en-US" sz="3200" baseline="-25000">
                <a:latin typeface="Times New Roman" pitchFamily="18" charset="0"/>
              </a:rPr>
              <a:t>a</a:t>
            </a:r>
            <a:r>
              <a:rPr lang="en-US" sz="3200">
                <a:latin typeface="Times New Roman" pitchFamily="18" charset="0"/>
              </a:rPr>
              <a:t> = x</a:t>
            </a:r>
            <a:r>
              <a:rPr lang="en-US" sz="3200" baseline="30000"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 / [HA] where x = [H</a:t>
            </a:r>
            <a:r>
              <a:rPr lang="en-US" sz="3200" baseline="30000">
                <a:latin typeface="Times New Roman" pitchFamily="18" charset="0"/>
              </a:rPr>
              <a:t>+</a:t>
            </a:r>
            <a:r>
              <a:rPr lang="en-US" sz="3200">
                <a:latin typeface="Times New Roman" pitchFamily="18" charset="0"/>
              </a:rPr>
              <a:t>] </a:t>
            </a:r>
          </a:p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5845175" y="989013"/>
            <a:ext cx="3200400" cy="3200400"/>
            <a:chOff x="2675955" y="2079110"/>
            <a:chExt cx="3200400" cy="3200400"/>
          </a:xfrm>
        </p:grpSpPr>
        <p:sp>
          <p:nvSpPr>
            <p:cNvPr id="33" name="Oval 32"/>
            <p:cNvSpPr/>
            <p:nvPr/>
          </p:nvSpPr>
          <p:spPr>
            <a:xfrm>
              <a:off x="2675955" y="2079110"/>
              <a:ext cx="3200400" cy="3200400"/>
            </a:xfrm>
            <a:prstGeom prst="ellipse">
              <a:avLst/>
            </a:prstGeom>
            <a:ln w="317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160268" y="3082410"/>
              <a:ext cx="411162" cy="41275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3052193" y="3522147"/>
              <a:ext cx="411162" cy="41275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3591943" y="4358760"/>
              <a:ext cx="411162" cy="411162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4452368" y="4407972"/>
              <a:ext cx="411162" cy="41275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3291905" y="2688710"/>
              <a:ext cx="411163" cy="411162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4800030" y="2671247"/>
              <a:ext cx="412750" cy="411163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4069780" y="2341047"/>
              <a:ext cx="412750" cy="411163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5212780" y="3317360"/>
              <a:ext cx="411163" cy="411162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5006405" y="3934897"/>
              <a:ext cx="411163" cy="411163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3864993" y="3722172"/>
              <a:ext cx="411162" cy="411163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</p:grpSp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5845175" y="982663"/>
            <a:ext cx="3200400" cy="3200400"/>
            <a:chOff x="5775960" y="2085877"/>
            <a:chExt cx="3200400" cy="3200400"/>
          </a:xfrm>
        </p:grpSpPr>
        <p:grpSp>
          <p:nvGrpSpPr>
            <p:cNvPr id="16407" name="Group 44"/>
            <p:cNvGrpSpPr>
              <a:grpSpLocks/>
            </p:cNvGrpSpPr>
            <p:nvPr/>
          </p:nvGrpSpPr>
          <p:grpSpPr bwMode="auto">
            <a:xfrm>
              <a:off x="5775960" y="2085877"/>
              <a:ext cx="3200400" cy="3200400"/>
              <a:chOff x="2675955" y="2079110"/>
              <a:chExt cx="3200400" cy="3200400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2675955" y="2079110"/>
                <a:ext cx="3200400" cy="3200400"/>
              </a:xfrm>
              <a:prstGeom prst="ellipse">
                <a:avLst/>
              </a:prstGeom>
              <a:ln w="317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4160268" y="3082410"/>
                <a:ext cx="411162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052193" y="3522147"/>
                <a:ext cx="411162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3591943" y="4358760"/>
                <a:ext cx="411162" cy="411162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4452368" y="4407972"/>
                <a:ext cx="411162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3291905" y="2688710"/>
                <a:ext cx="411163" cy="411162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800030" y="2671247"/>
                <a:ext cx="412750" cy="411163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212780" y="3317360"/>
                <a:ext cx="411163" cy="411162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5006405" y="3934897"/>
                <a:ext cx="411163" cy="411163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864993" y="3722172"/>
                <a:ext cx="411162" cy="411163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</p:grpSp>
        <p:sp>
          <p:nvSpPr>
            <p:cNvPr id="46" name="Oval 45"/>
            <p:cNvSpPr/>
            <p:nvPr/>
          </p:nvSpPr>
          <p:spPr>
            <a:xfrm>
              <a:off x="7055485" y="2304952"/>
              <a:ext cx="366713" cy="366712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A</a:t>
              </a:r>
              <a:r>
                <a:rPr lang="en-US" sz="1200" baseline="30000" dirty="0"/>
                <a:t>-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7671435" y="2304952"/>
              <a:ext cx="239713" cy="2413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/>
              <a:r>
                <a:rPr lang="en-US" sz="1000">
                  <a:solidFill>
                    <a:srgbClr val="000000"/>
                  </a:solidFill>
                  <a:cs typeface="ＭＳ Ｐゴシック"/>
                </a:rPr>
                <a:t>H</a:t>
              </a:r>
              <a:r>
                <a:rPr lang="en-US" sz="1000" baseline="30000">
                  <a:solidFill>
                    <a:srgbClr val="000000"/>
                  </a:solidFill>
                  <a:cs typeface="ＭＳ Ｐゴシック"/>
                </a:rPr>
                <a:t>+</a:t>
              </a:r>
              <a:endParaRPr lang="en-US" sz="1000">
                <a:solidFill>
                  <a:srgbClr val="000000"/>
                </a:solidFill>
                <a:cs typeface="ＭＳ Ｐゴシック"/>
              </a:endParaRPr>
            </a:p>
          </p:txBody>
        </p:sp>
      </p:grpSp>
      <p:sp>
        <p:nvSpPr>
          <p:cNvPr id="2" name="Left Arrow 1"/>
          <p:cNvSpPr>
            <a:spLocks noChangeArrowheads="1"/>
          </p:cNvSpPr>
          <p:nvPr/>
        </p:nvSpPr>
        <p:spPr bwMode="auto">
          <a:xfrm>
            <a:off x="1524000" y="5105400"/>
            <a:ext cx="639763" cy="304800"/>
          </a:xfrm>
          <a:prstGeom prst="leftArrow">
            <a:avLst>
              <a:gd name="adj1" fmla="val 50000"/>
              <a:gd name="adj2" fmla="val 4999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grpSp>
        <p:nvGrpSpPr>
          <p:cNvPr id="59" name="Group 58"/>
          <p:cNvGrpSpPr>
            <a:grpSpLocks/>
          </p:cNvGrpSpPr>
          <p:nvPr/>
        </p:nvGrpSpPr>
        <p:grpSpPr bwMode="auto">
          <a:xfrm>
            <a:off x="5867400" y="990600"/>
            <a:ext cx="3200400" cy="3200400"/>
            <a:chOff x="2675955" y="2079110"/>
            <a:chExt cx="3200400" cy="3200400"/>
          </a:xfrm>
        </p:grpSpPr>
        <p:sp>
          <p:nvSpPr>
            <p:cNvPr id="60" name="Oval 59"/>
            <p:cNvSpPr/>
            <p:nvPr/>
          </p:nvSpPr>
          <p:spPr>
            <a:xfrm>
              <a:off x="2675955" y="2079110"/>
              <a:ext cx="3200400" cy="3200400"/>
            </a:xfrm>
            <a:prstGeom prst="ellipse">
              <a:avLst/>
            </a:prstGeom>
            <a:ln w="317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160268" y="3082410"/>
              <a:ext cx="411162" cy="41275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62" name="Oval 61"/>
            <p:cNvSpPr/>
            <p:nvPr/>
          </p:nvSpPr>
          <p:spPr>
            <a:xfrm>
              <a:off x="3052193" y="3522148"/>
              <a:ext cx="411162" cy="41275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63" name="Oval 62"/>
            <p:cNvSpPr/>
            <p:nvPr/>
          </p:nvSpPr>
          <p:spPr>
            <a:xfrm>
              <a:off x="3591943" y="4358760"/>
              <a:ext cx="411162" cy="411163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4452368" y="4407973"/>
              <a:ext cx="411162" cy="41275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65" name="Oval 64"/>
            <p:cNvSpPr/>
            <p:nvPr/>
          </p:nvSpPr>
          <p:spPr>
            <a:xfrm>
              <a:off x="3291905" y="2688710"/>
              <a:ext cx="411163" cy="411163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66" name="Oval 65"/>
            <p:cNvSpPr/>
            <p:nvPr/>
          </p:nvSpPr>
          <p:spPr>
            <a:xfrm>
              <a:off x="4800030" y="2671248"/>
              <a:ext cx="412750" cy="411162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67" name="Oval 66"/>
            <p:cNvSpPr/>
            <p:nvPr/>
          </p:nvSpPr>
          <p:spPr>
            <a:xfrm>
              <a:off x="4069780" y="2341048"/>
              <a:ext cx="412750" cy="411162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68" name="Oval 67"/>
            <p:cNvSpPr/>
            <p:nvPr/>
          </p:nvSpPr>
          <p:spPr>
            <a:xfrm>
              <a:off x="5212780" y="3317360"/>
              <a:ext cx="411163" cy="411163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69" name="Oval 68"/>
            <p:cNvSpPr/>
            <p:nvPr/>
          </p:nvSpPr>
          <p:spPr>
            <a:xfrm>
              <a:off x="5006405" y="3934898"/>
              <a:ext cx="411163" cy="411162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70" name="Oval 69"/>
            <p:cNvSpPr/>
            <p:nvPr/>
          </p:nvSpPr>
          <p:spPr>
            <a:xfrm>
              <a:off x="3864993" y="3722173"/>
              <a:ext cx="411162" cy="411162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0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hp_titration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8382000" cy="6858000"/>
          </a:xfrm>
        </p:spPr>
      </p:pic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5972175" y="117475"/>
            <a:ext cx="3200400" cy="3200400"/>
            <a:chOff x="2394163" y="3362635"/>
            <a:chExt cx="3200400" cy="3200400"/>
          </a:xfrm>
        </p:grpSpPr>
        <p:sp>
          <p:nvSpPr>
            <p:cNvPr id="49" name="Oval 48"/>
            <p:cNvSpPr/>
            <p:nvPr/>
          </p:nvSpPr>
          <p:spPr>
            <a:xfrm>
              <a:off x="2394163" y="3362635"/>
              <a:ext cx="3200400" cy="3200400"/>
            </a:xfrm>
            <a:prstGeom prst="ellipse">
              <a:avLst/>
            </a:prstGeom>
            <a:ln w="317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770401" y="4818373"/>
              <a:ext cx="411162" cy="411162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4170576" y="5704198"/>
              <a:ext cx="411162" cy="411162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52" name="Oval 51"/>
            <p:cNvSpPr/>
            <p:nvPr/>
          </p:nvSpPr>
          <p:spPr>
            <a:xfrm>
              <a:off x="3010113" y="3983348"/>
              <a:ext cx="411163" cy="41275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53" name="Oval 52"/>
            <p:cNvSpPr/>
            <p:nvPr/>
          </p:nvSpPr>
          <p:spPr>
            <a:xfrm>
              <a:off x="3787988" y="3635685"/>
              <a:ext cx="412750" cy="41275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4930988" y="4611998"/>
              <a:ext cx="411163" cy="41275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  <p:sp>
          <p:nvSpPr>
            <p:cNvPr id="55" name="Oval 54"/>
            <p:cNvSpPr/>
            <p:nvPr/>
          </p:nvSpPr>
          <p:spPr>
            <a:xfrm>
              <a:off x="3583201" y="5016810"/>
              <a:ext cx="411162" cy="411163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</p:grp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413125" y="1266825"/>
            <a:ext cx="451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33400" y="0"/>
            <a:ext cx="7696200" cy="784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noProof="1">
              <a:latin typeface="Times New Roman" pitchFamily="18" charset="0"/>
            </a:endParaRPr>
          </a:p>
          <a:p>
            <a:pPr eaLnBrk="0" hangingPunct="0"/>
            <a:endParaRPr lang="en-US" noProof="1">
              <a:latin typeface="Times New Roman" pitchFamily="18" charset="0"/>
            </a:endParaRPr>
          </a:p>
          <a:p>
            <a:pPr eaLnBrk="0" hangingPunct="0"/>
            <a:r>
              <a:rPr lang="en-US" noProof="1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  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				</a:t>
            </a: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r>
              <a:rPr lang="en-US">
                <a:latin typeface="Times New Roman" pitchFamily="18" charset="0"/>
              </a:rPr>
              <a:t>						   		      	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 			    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        </a:t>
            </a: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251825" y="7459663"/>
            <a:ext cx="89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3717925" y="7134225"/>
            <a:ext cx="176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822325" y="8048625"/>
            <a:ext cx="268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673600" y="3328988"/>
            <a:ext cx="4343400" cy="3108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1F1C"/>
                </a:solidFill>
                <a:latin typeface="Times New Roman" pitchFamily="18" charset="0"/>
              </a:rPr>
              <a:t>Early Buffering Region</a:t>
            </a:r>
            <a:r>
              <a:rPr lang="en-US" sz="2800">
                <a:latin typeface="Times New Roman" pitchFamily="18" charset="0"/>
              </a:rPr>
              <a:t>. </a:t>
            </a:r>
            <a:r>
              <a:rPr lang="en-US" sz="2800" i="1">
                <a:latin typeface="Times New Roman" pitchFamily="18" charset="0"/>
              </a:rPr>
              <a:t>Before ½ equivalence point when buffering occurs</a:t>
            </a:r>
            <a:r>
              <a:rPr lang="en-US" sz="2800">
                <a:latin typeface="Times New Roman" pitchFamily="18" charset="0"/>
              </a:rPr>
              <a:t>:                pH = pK</a:t>
            </a:r>
            <a:r>
              <a:rPr lang="en-US" sz="2800" baseline="-25000">
                <a:latin typeface="Times New Roman" pitchFamily="18" charset="0"/>
              </a:rPr>
              <a:t>a</a:t>
            </a:r>
            <a:r>
              <a:rPr lang="en-US" sz="2800">
                <a:latin typeface="Times New Roman" pitchFamily="18" charset="0"/>
              </a:rPr>
              <a:t> + log [A</a:t>
            </a:r>
            <a:r>
              <a:rPr lang="en-US" sz="2800" b="1" baseline="30000">
                <a:latin typeface="Times New Roman" pitchFamily="18" charset="0"/>
              </a:rPr>
              <a:t>-</a:t>
            </a:r>
            <a:r>
              <a:rPr lang="en-US" sz="2800">
                <a:latin typeface="Times New Roman" pitchFamily="18" charset="0"/>
              </a:rPr>
              <a:t>] / [HA] where [A</a:t>
            </a:r>
            <a:r>
              <a:rPr lang="en-US" sz="2800" b="1" baseline="30000">
                <a:latin typeface="Times New Roman" pitchFamily="18" charset="0"/>
              </a:rPr>
              <a:t>-</a:t>
            </a:r>
            <a:r>
              <a:rPr lang="en-US" sz="2800">
                <a:latin typeface="Times New Roman" pitchFamily="18" charset="0"/>
              </a:rPr>
              <a:t>] = OH</a:t>
            </a:r>
            <a:r>
              <a:rPr lang="en-US" sz="2800" b="1" baseline="30000">
                <a:latin typeface="Times New Roman" pitchFamily="18" charset="0"/>
              </a:rPr>
              <a:t>-</a:t>
            </a:r>
            <a:r>
              <a:rPr lang="en-US" sz="2800">
                <a:latin typeface="Times New Roman" pitchFamily="18" charset="0"/>
              </a:rPr>
              <a:t> used so far in moles, and [HA] is remaining moles.</a:t>
            </a:r>
          </a:p>
        </p:txBody>
      </p:sp>
      <p:sp>
        <p:nvSpPr>
          <p:cNvPr id="2" name="Left Arrow 1"/>
          <p:cNvSpPr>
            <a:spLocks noChangeArrowheads="1"/>
          </p:cNvSpPr>
          <p:nvPr/>
        </p:nvSpPr>
        <p:spPr bwMode="auto">
          <a:xfrm>
            <a:off x="1646238" y="4572000"/>
            <a:ext cx="3027362" cy="381000"/>
          </a:xfrm>
          <a:prstGeom prst="leftArrow">
            <a:avLst>
              <a:gd name="adj1" fmla="val 50000"/>
              <a:gd name="adj2" fmla="val 5002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491538" y="923925"/>
            <a:ext cx="412750" cy="411163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8458200" y="1346200"/>
            <a:ext cx="568325" cy="5588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8448675" y="866775"/>
            <a:ext cx="542925" cy="5810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8609013" y="1439863"/>
            <a:ext cx="407987" cy="385762"/>
            <a:chOff x="7594665" y="1419793"/>
            <a:chExt cx="407276" cy="385256"/>
          </a:xfrm>
        </p:grpSpPr>
        <p:sp>
          <p:nvSpPr>
            <p:cNvPr id="32" name="Oval 31"/>
            <p:cNvSpPr/>
            <p:nvPr/>
          </p:nvSpPr>
          <p:spPr>
            <a:xfrm>
              <a:off x="7594665" y="1668703"/>
              <a:ext cx="112516" cy="128419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7889425" y="1676631"/>
              <a:ext cx="112516" cy="128418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594665" y="1419793"/>
              <a:ext cx="407276" cy="385256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/>
              <a:r>
                <a:rPr lang="en-US" sz="1000">
                  <a:solidFill>
                    <a:srgbClr val="000000"/>
                  </a:solidFill>
                  <a:cs typeface="ＭＳ Ｐゴシック"/>
                </a:rPr>
                <a:t>H</a:t>
              </a:r>
              <a:r>
                <a:rPr lang="en-US" sz="1000" baseline="-25000">
                  <a:solidFill>
                    <a:srgbClr val="000000"/>
                  </a:solidFill>
                  <a:cs typeface="ＭＳ Ｐゴシック"/>
                </a:rPr>
                <a:t>2</a:t>
              </a:r>
              <a:r>
                <a:rPr lang="en-US" sz="1000">
                  <a:solidFill>
                    <a:srgbClr val="000000"/>
                  </a:solidFill>
                  <a:cs typeface="ＭＳ Ｐゴシック"/>
                </a:rPr>
                <a:t>O</a:t>
              </a:r>
            </a:p>
          </p:txBody>
        </p:sp>
      </p:grpSp>
      <p:sp>
        <p:nvSpPr>
          <p:cNvPr id="30" name="Oval 29"/>
          <p:cNvSpPr/>
          <p:nvPr/>
        </p:nvSpPr>
        <p:spPr>
          <a:xfrm>
            <a:off x="8510588" y="103187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35" name="Oval 34"/>
          <p:cNvSpPr/>
          <p:nvPr/>
        </p:nvSpPr>
        <p:spPr>
          <a:xfrm>
            <a:off x="8172450" y="1403350"/>
            <a:ext cx="319088" cy="32067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  <p:bldP spid="2" grpId="0" animBg="1"/>
      <p:bldP spid="27" grpId="0" animBg="1"/>
      <p:bldP spid="3" grpId="0" animBg="1"/>
      <p:bldP spid="29" grpId="0" animBg="1"/>
      <p:bldP spid="30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hp_titration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8382000" cy="6858000"/>
          </a:xfrm>
        </p:spPr>
      </p:pic>
      <p:grpSp>
        <p:nvGrpSpPr>
          <p:cNvPr id="20482" name="Group 4"/>
          <p:cNvGrpSpPr>
            <a:grpSpLocks/>
          </p:cNvGrpSpPr>
          <p:nvPr/>
        </p:nvGrpSpPr>
        <p:grpSpPr bwMode="auto">
          <a:xfrm>
            <a:off x="5972175" y="117475"/>
            <a:ext cx="3200400" cy="3200400"/>
            <a:chOff x="5972300" y="116775"/>
            <a:chExt cx="3200400" cy="3200400"/>
          </a:xfrm>
        </p:grpSpPr>
        <p:grpSp>
          <p:nvGrpSpPr>
            <p:cNvPr id="20502" name="Group 63"/>
            <p:cNvGrpSpPr>
              <a:grpSpLocks/>
            </p:cNvGrpSpPr>
            <p:nvPr/>
          </p:nvGrpSpPr>
          <p:grpSpPr bwMode="auto">
            <a:xfrm>
              <a:off x="5972300" y="116775"/>
              <a:ext cx="3200400" cy="3200400"/>
              <a:chOff x="2394163" y="3362635"/>
              <a:chExt cx="3200400" cy="3200400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2770401" y="4818373"/>
                <a:ext cx="411162" cy="411162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394163" y="3362635"/>
                <a:ext cx="3200400" cy="3200400"/>
              </a:xfrm>
              <a:prstGeom prst="ellipse">
                <a:avLst/>
              </a:prstGeom>
              <a:ln w="317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170576" y="5704198"/>
                <a:ext cx="411162" cy="411162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010113" y="3983348"/>
                <a:ext cx="411163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787988" y="3635685"/>
                <a:ext cx="412750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930988" y="4611998"/>
                <a:ext cx="411163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3583201" y="5016810"/>
                <a:ext cx="411162" cy="411163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</p:grpSp>
        <p:sp>
          <p:nvSpPr>
            <p:cNvPr id="72" name="Oval 71"/>
            <p:cNvSpPr/>
            <p:nvPr/>
          </p:nvSpPr>
          <p:spPr>
            <a:xfrm>
              <a:off x="6348538" y="1574100"/>
              <a:ext cx="411162" cy="411163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</p:grp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413125" y="1266825"/>
            <a:ext cx="451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0"/>
            <a:ext cx="7696200" cy="784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noProof="1">
              <a:latin typeface="Times New Roman" pitchFamily="18" charset="0"/>
            </a:endParaRPr>
          </a:p>
          <a:p>
            <a:pPr eaLnBrk="0" hangingPunct="0"/>
            <a:endParaRPr lang="en-US" noProof="1">
              <a:latin typeface="Times New Roman" pitchFamily="18" charset="0"/>
            </a:endParaRPr>
          </a:p>
          <a:p>
            <a:pPr eaLnBrk="0" hangingPunct="0"/>
            <a:r>
              <a:rPr lang="en-US" noProof="1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  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				</a:t>
            </a: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r>
              <a:rPr lang="en-US">
                <a:latin typeface="Times New Roman" pitchFamily="18" charset="0"/>
              </a:rPr>
              <a:t>						   		      	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 			    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        </a:t>
            </a: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8251825" y="7459663"/>
            <a:ext cx="89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3717925" y="7134225"/>
            <a:ext cx="176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822325" y="8048625"/>
            <a:ext cx="268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>
            <a:off x="4673600" y="3328988"/>
            <a:ext cx="4343400" cy="3108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1F1C"/>
                </a:solidFill>
                <a:latin typeface="Times New Roman" pitchFamily="18" charset="0"/>
              </a:rPr>
              <a:t>Early Buffering Region</a:t>
            </a:r>
            <a:r>
              <a:rPr lang="en-US" sz="2800">
                <a:latin typeface="Times New Roman" pitchFamily="18" charset="0"/>
              </a:rPr>
              <a:t>. </a:t>
            </a:r>
            <a:r>
              <a:rPr lang="en-US" sz="2800" i="1">
                <a:latin typeface="Times New Roman" pitchFamily="18" charset="0"/>
              </a:rPr>
              <a:t>Before ½ equivalence point when buffering occurs</a:t>
            </a:r>
            <a:r>
              <a:rPr lang="en-US" sz="2800">
                <a:latin typeface="Times New Roman" pitchFamily="18" charset="0"/>
              </a:rPr>
              <a:t>:                pH = pK</a:t>
            </a:r>
            <a:r>
              <a:rPr lang="en-US" sz="2800" baseline="-25000">
                <a:latin typeface="Times New Roman" pitchFamily="18" charset="0"/>
              </a:rPr>
              <a:t>a</a:t>
            </a:r>
            <a:r>
              <a:rPr lang="en-US" sz="2800">
                <a:latin typeface="Times New Roman" pitchFamily="18" charset="0"/>
              </a:rPr>
              <a:t> + log [A</a:t>
            </a:r>
            <a:r>
              <a:rPr lang="en-US" sz="2800" b="1" baseline="30000">
                <a:latin typeface="Times New Roman" pitchFamily="18" charset="0"/>
              </a:rPr>
              <a:t>-</a:t>
            </a:r>
            <a:r>
              <a:rPr lang="en-US" sz="2800">
                <a:latin typeface="Times New Roman" pitchFamily="18" charset="0"/>
              </a:rPr>
              <a:t>] / [HA] where [A</a:t>
            </a:r>
            <a:r>
              <a:rPr lang="en-US" sz="2800" b="1" baseline="30000">
                <a:latin typeface="Times New Roman" pitchFamily="18" charset="0"/>
              </a:rPr>
              <a:t>-</a:t>
            </a:r>
            <a:r>
              <a:rPr lang="en-US" sz="2800">
                <a:latin typeface="Times New Roman" pitchFamily="18" charset="0"/>
              </a:rPr>
              <a:t>] = OH</a:t>
            </a:r>
            <a:r>
              <a:rPr lang="en-US" sz="2800" b="1" baseline="30000">
                <a:latin typeface="Times New Roman" pitchFamily="18" charset="0"/>
              </a:rPr>
              <a:t>-</a:t>
            </a:r>
            <a:r>
              <a:rPr lang="en-US" sz="2800">
                <a:latin typeface="Times New Roman" pitchFamily="18" charset="0"/>
              </a:rPr>
              <a:t> used so far in moles, and [HA] is remaining moles.</a:t>
            </a:r>
          </a:p>
        </p:txBody>
      </p:sp>
      <p:sp>
        <p:nvSpPr>
          <p:cNvPr id="20489" name="Left Arrow 1"/>
          <p:cNvSpPr>
            <a:spLocks noChangeArrowheads="1"/>
          </p:cNvSpPr>
          <p:nvPr/>
        </p:nvSpPr>
        <p:spPr bwMode="auto">
          <a:xfrm>
            <a:off x="2205038" y="4394200"/>
            <a:ext cx="2468562" cy="381000"/>
          </a:xfrm>
          <a:prstGeom prst="leftArrow">
            <a:avLst>
              <a:gd name="adj1" fmla="val 50000"/>
              <a:gd name="adj2" fmla="val 5000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0490" name="Oval 2"/>
          <p:cNvSpPr>
            <a:spLocks noChangeArrowheads="1"/>
          </p:cNvSpPr>
          <p:nvPr/>
        </p:nvSpPr>
        <p:spPr bwMode="auto">
          <a:xfrm>
            <a:off x="8496300" y="1355725"/>
            <a:ext cx="438150" cy="4397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510588" y="103187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35" name="Oval 34"/>
          <p:cNvSpPr/>
          <p:nvPr/>
        </p:nvSpPr>
        <p:spPr>
          <a:xfrm>
            <a:off x="8172450" y="1403350"/>
            <a:ext cx="319088" cy="32067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48" name="Oval 47"/>
          <p:cNvSpPr/>
          <p:nvPr/>
        </p:nvSpPr>
        <p:spPr>
          <a:xfrm>
            <a:off x="7013575" y="812800"/>
            <a:ext cx="411163" cy="411163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OH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-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524625" y="1165225"/>
            <a:ext cx="320675" cy="31908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6577013" y="723900"/>
            <a:ext cx="449262" cy="4381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6996113" y="796925"/>
            <a:ext cx="447675" cy="4397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716713" y="674688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grpSp>
        <p:nvGrpSpPr>
          <p:cNvPr id="52" name="Group 51"/>
          <p:cNvGrpSpPr>
            <a:grpSpLocks/>
          </p:cNvGrpSpPr>
          <p:nvPr/>
        </p:nvGrpSpPr>
        <p:grpSpPr bwMode="auto">
          <a:xfrm>
            <a:off x="6911975" y="1054100"/>
            <a:ext cx="407988" cy="385763"/>
            <a:chOff x="7594665" y="1419793"/>
            <a:chExt cx="407276" cy="385256"/>
          </a:xfrm>
        </p:grpSpPr>
        <p:sp>
          <p:nvSpPr>
            <p:cNvPr id="53" name="Oval 52"/>
            <p:cNvSpPr/>
            <p:nvPr/>
          </p:nvSpPr>
          <p:spPr>
            <a:xfrm>
              <a:off x="7594665" y="1668703"/>
              <a:ext cx="112516" cy="128418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7889425" y="1676630"/>
              <a:ext cx="112516" cy="128419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7594665" y="1419793"/>
              <a:ext cx="407276" cy="385256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/>
              <a:r>
                <a:rPr lang="en-US" sz="1000">
                  <a:solidFill>
                    <a:srgbClr val="000000"/>
                  </a:solidFill>
                  <a:cs typeface="ＭＳ Ｐゴシック"/>
                </a:rPr>
                <a:t>H</a:t>
              </a:r>
              <a:r>
                <a:rPr lang="en-US" sz="1000" baseline="-25000">
                  <a:solidFill>
                    <a:srgbClr val="000000"/>
                  </a:solidFill>
                  <a:cs typeface="ＭＳ Ｐゴシック"/>
                </a:rPr>
                <a:t>2</a:t>
              </a:r>
              <a:r>
                <a:rPr lang="en-US" sz="1000">
                  <a:solidFill>
                    <a:srgbClr val="000000"/>
                  </a:solidFill>
                  <a:cs typeface="ＭＳ Ｐゴシック"/>
                </a:rPr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4" grpId="0" animBg="1"/>
      <p:bldP spid="50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hp_titration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8382000" cy="6858000"/>
          </a:xfrm>
        </p:spPr>
      </p:pic>
      <p:grpSp>
        <p:nvGrpSpPr>
          <p:cNvPr id="22530" name="Group 4"/>
          <p:cNvGrpSpPr>
            <a:grpSpLocks/>
          </p:cNvGrpSpPr>
          <p:nvPr/>
        </p:nvGrpSpPr>
        <p:grpSpPr bwMode="auto">
          <a:xfrm>
            <a:off x="5972175" y="117475"/>
            <a:ext cx="3200400" cy="3200400"/>
            <a:chOff x="5972300" y="116775"/>
            <a:chExt cx="3200400" cy="3200400"/>
          </a:xfrm>
        </p:grpSpPr>
        <p:grpSp>
          <p:nvGrpSpPr>
            <p:cNvPr id="22555" name="Group 63"/>
            <p:cNvGrpSpPr>
              <a:grpSpLocks/>
            </p:cNvGrpSpPr>
            <p:nvPr/>
          </p:nvGrpSpPr>
          <p:grpSpPr bwMode="auto">
            <a:xfrm>
              <a:off x="5972300" y="116775"/>
              <a:ext cx="3200400" cy="3200400"/>
              <a:chOff x="2394163" y="3362635"/>
              <a:chExt cx="3200400" cy="3200400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2770401" y="4818373"/>
                <a:ext cx="411162" cy="411162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394163" y="3362635"/>
                <a:ext cx="3200400" cy="3200400"/>
              </a:xfrm>
              <a:prstGeom prst="ellipse">
                <a:avLst/>
              </a:prstGeom>
              <a:ln w="317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170576" y="5704198"/>
                <a:ext cx="411162" cy="411162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010113" y="3983348"/>
                <a:ext cx="411163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787988" y="3635685"/>
                <a:ext cx="412750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930988" y="4611998"/>
                <a:ext cx="411163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3583201" y="5016810"/>
                <a:ext cx="411162" cy="411163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</p:grpSp>
        <p:sp>
          <p:nvSpPr>
            <p:cNvPr id="72" name="Oval 71"/>
            <p:cNvSpPr/>
            <p:nvPr/>
          </p:nvSpPr>
          <p:spPr>
            <a:xfrm>
              <a:off x="6348538" y="1574100"/>
              <a:ext cx="411162" cy="411163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</p:grp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413125" y="1266825"/>
            <a:ext cx="451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33400" y="0"/>
            <a:ext cx="7696200" cy="784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noProof="1">
              <a:latin typeface="Times New Roman" pitchFamily="18" charset="0"/>
            </a:endParaRPr>
          </a:p>
          <a:p>
            <a:pPr eaLnBrk="0" hangingPunct="0"/>
            <a:endParaRPr lang="en-US" noProof="1">
              <a:latin typeface="Times New Roman" pitchFamily="18" charset="0"/>
            </a:endParaRPr>
          </a:p>
          <a:p>
            <a:pPr eaLnBrk="0" hangingPunct="0"/>
            <a:r>
              <a:rPr lang="en-US" noProof="1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  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				</a:t>
            </a: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r>
              <a:rPr lang="en-US">
                <a:latin typeface="Times New Roman" pitchFamily="18" charset="0"/>
              </a:rPr>
              <a:t>						   		      	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 			    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        </a:t>
            </a: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251825" y="7459663"/>
            <a:ext cx="89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3717925" y="7134225"/>
            <a:ext cx="176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822325" y="8048625"/>
            <a:ext cx="268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724400" y="3886200"/>
            <a:ext cx="4343400" cy="1384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1F1C"/>
                </a:solidFill>
                <a:latin typeface="Times New Roman" pitchFamily="18" charset="0"/>
              </a:rPr>
              <a:t>Point C: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½ equivalence pt</a:t>
            </a:r>
            <a:r>
              <a:rPr lang="en-US" sz="2800">
                <a:latin typeface="Times New Roman" pitchFamily="18" charset="0"/>
              </a:rPr>
              <a:t>:  pH = pK</a:t>
            </a:r>
            <a:r>
              <a:rPr lang="en-US" sz="2800" baseline="-25000">
                <a:latin typeface="Times New Roman" pitchFamily="18" charset="0"/>
              </a:rPr>
              <a:t>a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[A-] = [HA], and log(1) = 0</a:t>
            </a:r>
            <a:endParaRPr lang="en-US" sz="2800" baseline="-25000">
              <a:latin typeface="Times New Roman" pitchFamily="18" charset="0"/>
            </a:endParaRPr>
          </a:p>
        </p:txBody>
      </p:sp>
      <p:sp>
        <p:nvSpPr>
          <p:cNvPr id="2" name="Left Arrow 1"/>
          <p:cNvSpPr>
            <a:spLocks noChangeArrowheads="1"/>
          </p:cNvSpPr>
          <p:nvPr/>
        </p:nvSpPr>
        <p:spPr bwMode="auto">
          <a:xfrm>
            <a:off x="2946400" y="4394200"/>
            <a:ext cx="1778000" cy="381000"/>
          </a:xfrm>
          <a:prstGeom prst="leftArrow">
            <a:avLst>
              <a:gd name="adj1" fmla="val 50000"/>
              <a:gd name="adj2" fmla="val 5001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2538" name="Oval 2"/>
          <p:cNvSpPr>
            <a:spLocks noChangeArrowheads="1"/>
          </p:cNvSpPr>
          <p:nvPr/>
        </p:nvSpPr>
        <p:spPr bwMode="auto">
          <a:xfrm>
            <a:off x="8497888" y="1355725"/>
            <a:ext cx="438150" cy="4397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510588" y="103187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35" name="Oval 34"/>
          <p:cNvSpPr/>
          <p:nvPr/>
        </p:nvSpPr>
        <p:spPr>
          <a:xfrm>
            <a:off x="8172450" y="1403350"/>
            <a:ext cx="319088" cy="32067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48" name="Oval 47"/>
          <p:cNvSpPr/>
          <p:nvPr/>
        </p:nvSpPr>
        <p:spPr>
          <a:xfrm>
            <a:off x="7013575" y="812800"/>
            <a:ext cx="411163" cy="411163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OH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-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524625" y="1165225"/>
            <a:ext cx="320675" cy="31908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22543" name="Oval 3"/>
          <p:cNvSpPr>
            <a:spLocks noChangeArrowheads="1"/>
          </p:cNvSpPr>
          <p:nvPr/>
        </p:nvSpPr>
        <p:spPr bwMode="auto">
          <a:xfrm>
            <a:off x="6577013" y="723900"/>
            <a:ext cx="449262" cy="4381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2544" name="Oval 49"/>
          <p:cNvSpPr>
            <a:spLocks noChangeArrowheads="1"/>
          </p:cNvSpPr>
          <p:nvPr/>
        </p:nvSpPr>
        <p:spPr bwMode="auto">
          <a:xfrm>
            <a:off x="6996113" y="796925"/>
            <a:ext cx="447675" cy="4397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716713" y="674688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32" name="Oval 31"/>
          <p:cNvSpPr/>
          <p:nvPr/>
        </p:nvSpPr>
        <p:spPr>
          <a:xfrm>
            <a:off x="7161213" y="1355725"/>
            <a:ext cx="411162" cy="41275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33" name="Oval 32"/>
          <p:cNvSpPr/>
          <p:nvPr/>
        </p:nvSpPr>
        <p:spPr>
          <a:xfrm>
            <a:off x="7627938" y="1736725"/>
            <a:ext cx="320675" cy="32067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7134225" y="1303338"/>
            <a:ext cx="447675" cy="4889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7151688" y="1736725"/>
            <a:ext cx="447675" cy="4730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7162800" y="2133600"/>
            <a:ext cx="406400" cy="385763"/>
            <a:chOff x="7594665" y="1419793"/>
            <a:chExt cx="407276" cy="385256"/>
          </a:xfrm>
        </p:grpSpPr>
        <p:sp>
          <p:nvSpPr>
            <p:cNvPr id="38" name="Oval 37"/>
            <p:cNvSpPr/>
            <p:nvPr/>
          </p:nvSpPr>
          <p:spPr>
            <a:xfrm>
              <a:off x="7594665" y="1668703"/>
              <a:ext cx="112956" cy="128418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888986" y="1676630"/>
              <a:ext cx="112955" cy="128419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594665" y="1419793"/>
              <a:ext cx="407276" cy="385256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/>
              <a:r>
                <a:rPr lang="en-US" sz="1000">
                  <a:solidFill>
                    <a:srgbClr val="000000"/>
                  </a:solidFill>
                  <a:cs typeface="ＭＳ Ｐゴシック"/>
                </a:rPr>
                <a:t>H</a:t>
              </a:r>
              <a:r>
                <a:rPr lang="en-US" sz="1000" baseline="-25000">
                  <a:solidFill>
                    <a:srgbClr val="000000"/>
                  </a:solidFill>
                  <a:cs typeface="ＭＳ Ｐゴシック"/>
                </a:rPr>
                <a:t>2</a:t>
              </a:r>
              <a:r>
                <a:rPr lang="en-US" sz="1000">
                  <a:solidFill>
                    <a:srgbClr val="000000"/>
                  </a:solidFill>
                  <a:cs typeface="ＭＳ Ｐゴシック"/>
                </a:rPr>
                <a:t>O</a:t>
              </a:r>
            </a:p>
          </p:txBody>
        </p:sp>
      </p:grpSp>
      <p:sp>
        <p:nvSpPr>
          <p:cNvPr id="41" name="Oval 40"/>
          <p:cNvSpPr/>
          <p:nvPr/>
        </p:nvSpPr>
        <p:spPr>
          <a:xfrm>
            <a:off x="7161213" y="167957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  <p:bldP spid="2" grpId="0" animBg="1"/>
      <p:bldP spid="32" grpId="0" animBg="1"/>
      <p:bldP spid="33" grpId="0" animBg="1"/>
      <p:bldP spid="34" grpId="0" animBg="1"/>
      <p:bldP spid="36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chp_titration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8382000" cy="6858000"/>
          </a:xfrm>
        </p:spPr>
      </p:pic>
      <p:grpSp>
        <p:nvGrpSpPr>
          <p:cNvPr id="24578" name="Group 4"/>
          <p:cNvGrpSpPr>
            <a:grpSpLocks/>
          </p:cNvGrpSpPr>
          <p:nvPr/>
        </p:nvGrpSpPr>
        <p:grpSpPr bwMode="auto">
          <a:xfrm>
            <a:off x="5972175" y="117475"/>
            <a:ext cx="3200400" cy="3200400"/>
            <a:chOff x="5972300" y="116775"/>
            <a:chExt cx="3200400" cy="3200400"/>
          </a:xfrm>
        </p:grpSpPr>
        <p:grpSp>
          <p:nvGrpSpPr>
            <p:cNvPr id="24604" name="Group 63"/>
            <p:cNvGrpSpPr>
              <a:grpSpLocks/>
            </p:cNvGrpSpPr>
            <p:nvPr/>
          </p:nvGrpSpPr>
          <p:grpSpPr bwMode="auto">
            <a:xfrm>
              <a:off x="5972300" y="116775"/>
              <a:ext cx="3200400" cy="3200400"/>
              <a:chOff x="2394163" y="3362635"/>
              <a:chExt cx="3200400" cy="3200400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2770401" y="4818373"/>
                <a:ext cx="411162" cy="411162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394163" y="3362635"/>
                <a:ext cx="3200400" cy="3200400"/>
              </a:xfrm>
              <a:prstGeom prst="ellipse">
                <a:avLst/>
              </a:prstGeom>
              <a:ln w="317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170576" y="5704198"/>
                <a:ext cx="411162" cy="411162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010113" y="3983348"/>
                <a:ext cx="411163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787988" y="3635685"/>
                <a:ext cx="412750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930988" y="4611998"/>
                <a:ext cx="411163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3583201" y="5016810"/>
                <a:ext cx="411162" cy="411163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</p:grpSp>
        <p:sp>
          <p:nvSpPr>
            <p:cNvPr id="72" name="Oval 71"/>
            <p:cNvSpPr/>
            <p:nvPr/>
          </p:nvSpPr>
          <p:spPr>
            <a:xfrm>
              <a:off x="6348538" y="1574100"/>
              <a:ext cx="411162" cy="411163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</p:grp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413125" y="1266825"/>
            <a:ext cx="451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33400" y="0"/>
            <a:ext cx="7696200" cy="784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noProof="1">
              <a:latin typeface="Times New Roman" pitchFamily="18" charset="0"/>
            </a:endParaRPr>
          </a:p>
          <a:p>
            <a:pPr eaLnBrk="0" hangingPunct="0"/>
            <a:endParaRPr lang="en-US" noProof="1">
              <a:latin typeface="Times New Roman" pitchFamily="18" charset="0"/>
            </a:endParaRPr>
          </a:p>
          <a:p>
            <a:pPr eaLnBrk="0" hangingPunct="0"/>
            <a:r>
              <a:rPr lang="en-US" noProof="1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  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				</a:t>
            </a: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r>
              <a:rPr lang="en-US">
                <a:latin typeface="Times New Roman" pitchFamily="18" charset="0"/>
              </a:rPr>
              <a:t>						   		      	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 			    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        </a:t>
            </a: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8251825" y="7459663"/>
            <a:ext cx="89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3717925" y="7134225"/>
            <a:ext cx="176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822325" y="8048625"/>
            <a:ext cx="268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724400" y="3352800"/>
            <a:ext cx="4343400" cy="3108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FF1F1C"/>
                </a:solidFill>
                <a:latin typeface="Times New Roman" pitchFamily="18" charset="0"/>
              </a:rPr>
              <a:t>Later Buffering Region</a:t>
            </a:r>
            <a:r>
              <a:rPr lang="en-US" sz="2800" dirty="0">
                <a:latin typeface="Times New Roman" pitchFamily="18" charset="0"/>
              </a:rPr>
              <a:t>. </a:t>
            </a:r>
            <a:r>
              <a:rPr lang="en-US" sz="2800" i="1" dirty="0">
                <a:latin typeface="Times New Roman" pitchFamily="18" charset="0"/>
              </a:rPr>
              <a:t>After ½ equivalence point when buffering occurs</a:t>
            </a:r>
            <a:r>
              <a:rPr lang="en-US" sz="2800" dirty="0">
                <a:latin typeface="Times New Roman" pitchFamily="18" charset="0"/>
              </a:rPr>
              <a:t>:                pH = </a:t>
            </a:r>
            <a:r>
              <a:rPr lang="en-US" sz="2800" dirty="0" err="1">
                <a:latin typeface="Times New Roman" pitchFamily="18" charset="0"/>
              </a:rPr>
              <a:t>pK</a:t>
            </a:r>
            <a:r>
              <a:rPr lang="en-US" sz="2800" baseline="-25000" dirty="0" err="1">
                <a:latin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</a:rPr>
              <a:t> + log [A</a:t>
            </a:r>
            <a:r>
              <a:rPr lang="en-US" sz="2800" b="1" baseline="30000" dirty="0">
                <a:latin typeface="Times New Roman" pitchFamily="18" charset="0"/>
              </a:rPr>
              <a:t>-</a:t>
            </a:r>
            <a:r>
              <a:rPr lang="en-US" sz="2800" dirty="0">
                <a:latin typeface="Times New Roman" pitchFamily="18" charset="0"/>
              </a:rPr>
              <a:t>] / [HA] where [A</a:t>
            </a:r>
            <a:r>
              <a:rPr lang="en-US" sz="2800" b="1" baseline="30000" dirty="0">
                <a:latin typeface="Times New Roman" pitchFamily="18" charset="0"/>
              </a:rPr>
              <a:t>-</a:t>
            </a:r>
            <a:r>
              <a:rPr lang="en-US" sz="2800" dirty="0">
                <a:latin typeface="Times New Roman" pitchFamily="18" charset="0"/>
              </a:rPr>
              <a:t>] = OH</a:t>
            </a:r>
            <a:r>
              <a:rPr lang="en-US" sz="2800" b="1" baseline="30000" dirty="0">
                <a:latin typeface="Times New Roman" pitchFamily="18" charset="0"/>
              </a:rPr>
              <a:t>-</a:t>
            </a:r>
            <a:r>
              <a:rPr lang="en-US" sz="2800" dirty="0">
                <a:latin typeface="Times New Roman" pitchFamily="18" charset="0"/>
              </a:rPr>
              <a:t> used so far in moles, and [HA] is remaining moles.</a:t>
            </a:r>
          </a:p>
        </p:txBody>
      </p:sp>
      <p:sp>
        <p:nvSpPr>
          <p:cNvPr id="2" name="Left Arrow 1"/>
          <p:cNvSpPr>
            <a:spLocks noChangeArrowheads="1"/>
          </p:cNvSpPr>
          <p:nvPr/>
        </p:nvSpPr>
        <p:spPr bwMode="auto">
          <a:xfrm>
            <a:off x="3352800" y="4394200"/>
            <a:ext cx="1371600" cy="3810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4586" name="Oval 2"/>
          <p:cNvSpPr>
            <a:spLocks noChangeArrowheads="1"/>
          </p:cNvSpPr>
          <p:nvPr/>
        </p:nvSpPr>
        <p:spPr bwMode="auto">
          <a:xfrm>
            <a:off x="8497888" y="1355725"/>
            <a:ext cx="438150" cy="4397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510588" y="103187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35" name="Oval 34"/>
          <p:cNvSpPr/>
          <p:nvPr/>
        </p:nvSpPr>
        <p:spPr>
          <a:xfrm>
            <a:off x="8172450" y="1403350"/>
            <a:ext cx="319088" cy="32067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48" name="Oval 47"/>
          <p:cNvSpPr/>
          <p:nvPr/>
        </p:nvSpPr>
        <p:spPr>
          <a:xfrm>
            <a:off x="7013575" y="812800"/>
            <a:ext cx="411163" cy="411163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OH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-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524625" y="1165225"/>
            <a:ext cx="320675" cy="31908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24591" name="Oval 3"/>
          <p:cNvSpPr>
            <a:spLocks noChangeArrowheads="1"/>
          </p:cNvSpPr>
          <p:nvPr/>
        </p:nvSpPr>
        <p:spPr bwMode="auto">
          <a:xfrm>
            <a:off x="6577013" y="723900"/>
            <a:ext cx="449262" cy="4381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4592" name="Oval 49"/>
          <p:cNvSpPr>
            <a:spLocks noChangeArrowheads="1"/>
          </p:cNvSpPr>
          <p:nvPr/>
        </p:nvSpPr>
        <p:spPr bwMode="auto">
          <a:xfrm>
            <a:off x="6996113" y="796925"/>
            <a:ext cx="447675" cy="4397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716713" y="674688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32" name="Oval 31"/>
          <p:cNvSpPr/>
          <p:nvPr/>
        </p:nvSpPr>
        <p:spPr>
          <a:xfrm>
            <a:off x="7161213" y="1355725"/>
            <a:ext cx="411162" cy="41275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33" name="Oval 32"/>
          <p:cNvSpPr/>
          <p:nvPr/>
        </p:nvSpPr>
        <p:spPr>
          <a:xfrm>
            <a:off x="7627938" y="1736725"/>
            <a:ext cx="320675" cy="32067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24596" name="Oval 33"/>
          <p:cNvSpPr>
            <a:spLocks noChangeArrowheads="1"/>
          </p:cNvSpPr>
          <p:nvPr/>
        </p:nvSpPr>
        <p:spPr bwMode="auto">
          <a:xfrm>
            <a:off x="7134225" y="1303338"/>
            <a:ext cx="447675" cy="4889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4597" name="Oval 35"/>
          <p:cNvSpPr>
            <a:spLocks noChangeArrowheads="1"/>
          </p:cNvSpPr>
          <p:nvPr/>
        </p:nvSpPr>
        <p:spPr bwMode="auto">
          <a:xfrm>
            <a:off x="7151688" y="1736725"/>
            <a:ext cx="447675" cy="4730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161213" y="167957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42" name="Oval 41"/>
          <p:cNvSpPr/>
          <p:nvPr/>
        </p:nvSpPr>
        <p:spPr>
          <a:xfrm>
            <a:off x="7851775" y="2066925"/>
            <a:ext cx="411163" cy="411163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43" name="Oval 42"/>
          <p:cNvSpPr/>
          <p:nvPr/>
        </p:nvSpPr>
        <p:spPr>
          <a:xfrm>
            <a:off x="8318500" y="2447925"/>
            <a:ext cx="320675" cy="31908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7832725" y="2028825"/>
            <a:ext cx="447675" cy="4873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7729538" y="2419350"/>
            <a:ext cx="447675" cy="4889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778750" y="233362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  <p:bldP spid="2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chp_titration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8382000" cy="6858000"/>
          </a:xfrm>
        </p:spPr>
      </p:pic>
      <p:grpSp>
        <p:nvGrpSpPr>
          <p:cNvPr id="26626" name="Group 4"/>
          <p:cNvGrpSpPr>
            <a:grpSpLocks/>
          </p:cNvGrpSpPr>
          <p:nvPr/>
        </p:nvGrpSpPr>
        <p:grpSpPr bwMode="auto">
          <a:xfrm>
            <a:off x="5972175" y="117475"/>
            <a:ext cx="3200400" cy="3200400"/>
            <a:chOff x="5972300" y="116775"/>
            <a:chExt cx="3200400" cy="3200400"/>
          </a:xfrm>
        </p:grpSpPr>
        <p:grpSp>
          <p:nvGrpSpPr>
            <p:cNvPr id="26657" name="Group 63"/>
            <p:cNvGrpSpPr>
              <a:grpSpLocks/>
            </p:cNvGrpSpPr>
            <p:nvPr/>
          </p:nvGrpSpPr>
          <p:grpSpPr bwMode="auto">
            <a:xfrm>
              <a:off x="5972300" y="116775"/>
              <a:ext cx="3200400" cy="3200400"/>
              <a:chOff x="2394163" y="3362635"/>
              <a:chExt cx="3200400" cy="3200400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2770401" y="4818373"/>
                <a:ext cx="411162" cy="411162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394163" y="3362635"/>
                <a:ext cx="3200400" cy="3200400"/>
              </a:xfrm>
              <a:prstGeom prst="ellipse">
                <a:avLst/>
              </a:prstGeom>
              <a:ln w="317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170576" y="5704198"/>
                <a:ext cx="411162" cy="411162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010113" y="3983348"/>
                <a:ext cx="411163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787988" y="3635685"/>
                <a:ext cx="412750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930988" y="4611998"/>
                <a:ext cx="411163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3583201" y="5016810"/>
                <a:ext cx="411162" cy="411163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</p:grpSp>
        <p:sp>
          <p:nvSpPr>
            <p:cNvPr id="72" name="Oval 71"/>
            <p:cNvSpPr/>
            <p:nvPr/>
          </p:nvSpPr>
          <p:spPr>
            <a:xfrm>
              <a:off x="6348538" y="1574100"/>
              <a:ext cx="411162" cy="411163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</p:grp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413125" y="1266825"/>
            <a:ext cx="451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33400" y="0"/>
            <a:ext cx="7696200" cy="784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noProof="1">
              <a:latin typeface="Times New Roman" pitchFamily="18" charset="0"/>
            </a:endParaRPr>
          </a:p>
          <a:p>
            <a:pPr eaLnBrk="0" hangingPunct="0"/>
            <a:endParaRPr lang="en-US" noProof="1">
              <a:latin typeface="Times New Roman" pitchFamily="18" charset="0"/>
            </a:endParaRPr>
          </a:p>
          <a:p>
            <a:pPr eaLnBrk="0" hangingPunct="0"/>
            <a:r>
              <a:rPr lang="en-US" noProof="1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  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				</a:t>
            </a: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r>
              <a:rPr lang="en-US">
                <a:latin typeface="Times New Roman" pitchFamily="18" charset="0"/>
              </a:rPr>
              <a:t>						   		      	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 			    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        </a:t>
            </a: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8251825" y="7459663"/>
            <a:ext cx="89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3717925" y="7134225"/>
            <a:ext cx="176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822325" y="8048625"/>
            <a:ext cx="268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724400" y="3352800"/>
            <a:ext cx="4343400" cy="3108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FF1F1C"/>
                </a:solidFill>
                <a:latin typeface="Times New Roman" pitchFamily="18" charset="0"/>
              </a:rPr>
              <a:t>Later Buffering Region</a:t>
            </a:r>
            <a:r>
              <a:rPr lang="en-US" sz="2800" dirty="0">
                <a:latin typeface="Times New Roman" pitchFamily="18" charset="0"/>
              </a:rPr>
              <a:t>. </a:t>
            </a:r>
            <a:r>
              <a:rPr lang="en-US" sz="2800" i="1" dirty="0">
                <a:latin typeface="Times New Roman" pitchFamily="18" charset="0"/>
              </a:rPr>
              <a:t>After ½ equivalence point when buffering occurs</a:t>
            </a:r>
            <a:r>
              <a:rPr lang="en-US" sz="2800" dirty="0">
                <a:latin typeface="Times New Roman" pitchFamily="18" charset="0"/>
              </a:rPr>
              <a:t>:                pH = </a:t>
            </a:r>
            <a:r>
              <a:rPr lang="en-US" sz="2800" dirty="0" err="1">
                <a:latin typeface="Times New Roman" pitchFamily="18" charset="0"/>
              </a:rPr>
              <a:t>pK</a:t>
            </a:r>
            <a:r>
              <a:rPr lang="en-US" sz="2800" baseline="-25000" dirty="0" err="1">
                <a:latin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</a:rPr>
              <a:t> + log [A</a:t>
            </a:r>
            <a:r>
              <a:rPr lang="en-US" sz="2800" b="1" baseline="30000" dirty="0">
                <a:latin typeface="Times New Roman" pitchFamily="18" charset="0"/>
              </a:rPr>
              <a:t>-</a:t>
            </a:r>
            <a:r>
              <a:rPr lang="en-US" sz="2800" dirty="0">
                <a:latin typeface="Times New Roman" pitchFamily="18" charset="0"/>
              </a:rPr>
              <a:t>] / [HA] where [A</a:t>
            </a:r>
            <a:r>
              <a:rPr lang="en-US" sz="2800" b="1" baseline="30000" dirty="0">
                <a:latin typeface="Times New Roman" pitchFamily="18" charset="0"/>
              </a:rPr>
              <a:t>-</a:t>
            </a:r>
            <a:r>
              <a:rPr lang="en-US" sz="2800" dirty="0">
                <a:latin typeface="Times New Roman" pitchFamily="18" charset="0"/>
              </a:rPr>
              <a:t>] = OH</a:t>
            </a:r>
            <a:r>
              <a:rPr lang="en-US" sz="2800" b="1" baseline="30000" dirty="0">
                <a:latin typeface="Times New Roman" pitchFamily="18" charset="0"/>
              </a:rPr>
              <a:t>-</a:t>
            </a:r>
            <a:r>
              <a:rPr lang="en-US" sz="2800" dirty="0">
                <a:latin typeface="Times New Roman" pitchFamily="18" charset="0"/>
              </a:rPr>
              <a:t> used so far in moles, and [HA] is remaining moles.</a:t>
            </a:r>
          </a:p>
        </p:txBody>
      </p:sp>
      <p:sp>
        <p:nvSpPr>
          <p:cNvPr id="2" name="Left Arrow 1"/>
          <p:cNvSpPr>
            <a:spLocks noChangeArrowheads="1"/>
          </p:cNvSpPr>
          <p:nvPr/>
        </p:nvSpPr>
        <p:spPr bwMode="auto">
          <a:xfrm>
            <a:off x="3810000" y="4267200"/>
            <a:ext cx="914400" cy="3810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6634" name="Oval 2"/>
          <p:cNvSpPr>
            <a:spLocks noChangeArrowheads="1"/>
          </p:cNvSpPr>
          <p:nvPr/>
        </p:nvSpPr>
        <p:spPr bwMode="auto">
          <a:xfrm>
            <a:off x="8497888" y="1355725"/>
            <a:ext cx="438150" cy="4397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510588" y="103187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35" name="Oval 34"/>
          <p:cNvSpPr/>
          <p:nvPr/>
        </p:nvSpPr>
        <p:spPr>
          <a:xfrm>
            <a:off x="8172450" y="1403350"/>
            <a:ext cx="319088" cy="32067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48" name="Oval 47"/>
          <p:cNvSpPr/>
          <p:nvPr/>
        </p:nvSpPr>
        <p:spPr>
          <a:xfrm>
            <a:off x="7013575" y="812800"/>
            <a:ext cx="411163" cy="411163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OH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-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524625" y="1165225"/>
            <a:ext cx="320675" cy="31908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26639" name="Oval 3"/>
          <p:cNvSpPr>
            <a:spLocks noChangeArrowheads="1"/>
          </p:cNvSpPr>
          <p:nvPr/>
        </p:nvSpPr>
        <p:spPr bwMode="auto">
          <a:xfrm>
            <a:off x="6577013" y="723900"/>
            <a:ext cx="449262" cy="4381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6640" name="Oval 49"/>
          <p:cNvSpPr>
            <a:spLocks noChangeArrowheads="1"/>
          </p:cNvSpPr>
          <p:nvPr/>
        </p:nvSpPr>
        <p:spPr bwMode="auto">
          <a:xfrm>
            <a:off x="6996113" y="796925"/>
            <a:ext cx="447675" cy="4397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716713" y="674688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32" name="Oval 31"/>
          <p:cNvSpPr/>
          <p:nvPr/>
        </p:nvSpPr>
        <p:spPr>
          <a:xfrm>
            <a:off x="7161213" y="1355725"/>
            <a:ext cx="411162" cy="41275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33" name="Oval 32"/>
          <p:cNvSpPr/>
          <p:nvPr/>
        </p:nvSpPr>
        <p:spPr>
          <a:xfrm>
            <a:off x="7627938" y="1736725"/>
            <a:ext cx="320675" cy="32067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26644" name="Oval 33"/>
          <p:cNvSpPr>
            <a:spLocks noChangeArrowheads="1"/>
          </p:cNvSpPr>
          <p:nvPr/>
        </p:nvSpPr>
        <p:spPr bwMode="auto">
          <a:xfrm>
            <a:off x="7134225" y="1303338"/>
            <a:ext cx="447675" cy="4889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6645" name="Oval 35"/>
          <p:cNvSpPr>
            <a:spLocks noChangeArrowheads="1"/>
          </p:cNvSpPr>
          <p:nvPr/>
        </p:nvSpPr>
        <p:spPr bwMode="auto">
          <a:xfrm>
            <a:off x="7151688" y="1736725"/>
            <a:ext cx="447675" cy="4730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161213" y="167957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42" name="Oval 41"/>
          <p:cNvSpPr/>
          <p:nvPr/>
        </p:nvSpPr>
        <p:spPr>
          <a:xfrm>
            <a:off x="7851775" y="2066925"/>
            <a:ext cx="411163" cy="411163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43" name="Oval 42"/>
          <p:cNvSpPr/>
          <p:nvPr/>
        </p:nvSpPr>
        <p:spPr>
          <a:xfrm>
            <a:off x="8318500" y="2447925"/>
            <a:ext cx="320675" cy="31908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26649" name="Oval 43"/>
          <p:cNvSpPr>
            <a:spLocks noChangeArrowheads="1"/>
          </p:cNvSpPr>
          <p:nvPr/>
        </p:nvSpPr>
        <p:spPr bwMode="auto">
          <a:xfrm>
            <a:off x="7832725" y="2028825"/>
            <a:ext cx="447675" cy="4873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6650" name="Oval 44"/>
          <p:cNvSpPr>
            <a:spLocks noChangeArrowheads="1"/>
          </p:cNvSpPr>
          <p:nvPr/>
        </p:nvSpPr>
        <p:spPr bwMode="auto">
          <a:xfrm>
            <a:off x="7729538" y="2419350"/>
            <a:ext cx="447675" cy="4889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778750" y="233362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38" name="Oval 37"/>
          <p:cNvSpPr/>
          <p:nvPr/>
        </p:nvSpPr>
        <p:spPr>
          <a:xfrm>
            <a:off x="6638925" y="1862138"/>
            <a:ext cx="412750" cy="411162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39" name="Oval 38"/>
          <p:cNvSpPr/>
          <p:nvPr/>
        </p:nvSpPr>
        <p:spPr>
          <a:xfrm>
            <a:off x="6438900" y="2478088"/>
            <a:ext cx="320675" cy="32067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6627813" y="1831975"/>
            <a:ext cx="447675" cy="4730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6332538" y="1555750"/>
            <a:ext cx="447675" cy="4730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486525" y="183197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  <p:bldP spid="2" grpId="0" animBg="1"/>
      <p:bldP spid="38" grpId="0" animBg="1"/>
      <p:bldP spid="39" grpId="0" animBg="1"/>
      <p:bldP spid="40" grpId="0" animBg="1"/>
      <p:bldP spid="47" grpId="0" animBg="1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chp_titration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8382000" cy="6858000"/>
          </a:xfrm>
        </p:spPr>
      </p:pic>
      <p:grpSp>
        <p:nvGrpSpPr>
          <p:cNvPr id="28674" name="Group 4"/>
          <p:cNvGrpSpPr>
            <a:grpSpLocks/>
          </p:cNvGrpSpPr>
          <p:nvPr/>
        </p:nvGrpSpPr>
        <p:grpSpPr bwMode="auto">
          <a:xfrm>
            <a:off x="5972175" y="117475"/>
            <a:ext cx="3200400" cy="3200400"/>
            <a:chOff x="5972300" y="116775"/>
            <a:chExt cx="3200400" cy="3200400"/>
          </a:xfrm>
        </p:grpSpPr>
        <p:grpSp>
          <p:nvGrpSpPr>
            <p:cNvPr id="28716" name="Group 63"/>
            <p:cNvGrpSpPr>
              <a:grpSpLocks/>
            </p:cNvGrpSpPr>
            <p:nvPr/>
          </p:nvGrpSpPr>
          <p:grpSpPr bwMode="auto">
            <a:xfrm>
              <a:off x="5972300" y="116775"/>
              <a:ext cx="3200400" cy="3200400"/>
              <a:chOff x="2394163" y="3362635"/>
              <a:chExt cx="3200400" cy="3200400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2770401" y="4818373"/>
                <a:ext cx="411162" cy="411162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394163" y="3362635"/>
                <a:ext cx="3200400" cy="3200400"/>
              </a:xfrm>
              <a:prstGeom prst="ellipse">
                <a:avLst/>
              </a:prstGeom>
              <a:ln w="317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170576" y="5704198"/>
                <a:ext cx="411162" cy="411162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010113" y="3983348"/>
                <a:ext cx="411163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787988" y="3635685"/>
                <a:ext cx="412750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930988" y="4611998"/>
                <a:ext cx="411163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3583201" y="5016810"/>
                <a:ext cx="411162" cy="411163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</p:grpSp>
        <p:sp>
          <p:nvSpPr>
            <p:cNvPr id="72" name="Oval 71"/>
            <p:cNvSpPr/>
            <p:nvPr/>
          </p:nvSpPr>
          <p:spPr>
            <a:xfrm>
              <a:off x="6348538" y="1574100"/>
              <a:ext cx="411162" cy="411163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</p:grp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413125" y="1266825"/>
            <a:ext cx="451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33400" y="0"/>
            <a:ext cx="7696200" cy="784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noProof="1">
              <a:latin typeface="Times New Roman" pitchFamily="18" charset="0"/>
            </a:endParaRPr>
          </a:p>
          <a:p>
            <a:pPr eaLnBrk="0" hangingPunct="0"/>
            <a:endParaRPr lang="en-US" noProof="1">
              <a:latin typeface="Times New Roman" pitchFamily="18" charset="0"/>
            </a:endParaRPr>
          </a:p>
          <a:p>
            <a:pPr eaLnBrk="0" hangingPunct="0"/>
            <a:r>
              <a:rPr lang="en-US" noProof="1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  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				</a:t>
            </a: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r>
              <a:rPr lang="en-US">
                <a:latin typeface="Times New Roman" pitchFamily="18" charset="0"/>
              </a:rPr>
              <a:t>						   		      	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 			    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        </a:t>
            </a: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8251825" y="7459663"/>
            <a:ext cx="89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3717925" y="7134225"/>
            <a:ext cx="176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822325" y="8048625"/>
            <a:ext cx="268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724400" y="3352800"/>
            <a:ext cx="4343400" cy="2246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1F1C"/>
                </a:solidFill>
                <a:latin typeface="Times New Roman" pitchFamily="18" charset="0"/>
              </a:rPr>
              <a:t>Point D</a:t>
            </a:r>
            <a:r>
              <a:rPr lang="en-US" sz="2800">
                <a:latin typeface="Times New Roman" pitchFamily="18" charset="0"/>
              </a:rPr>
              <a:t>. </a:t>
            </a:r>
            <a:r>
              <a:rPr lang="en-US" sz="2800" i="1">
                <a:latin typeface="Times New Roman" pitchFamily="18" charset="0"/>
              </a:rPr>
              <a:t>Equivalence point</a:t>
            </a:r>
            <a:r>
              <a:rPr lang="en-US" sz="2800">
                <a:latin typeface="Times New Roman" pitchFamily="18" charset="0"/>
              </a:rPr>
              <a:t>:        K</a:t>
            </a:r>
            <a:r>
              <a:rPr lang="en-US" sz="2800" baseline="-25000">
                <a:latin typeface="Times New Roman" pitchFamily="18" charset="0"/>
              </a:rPr>
              <a:t>b </a:t>
            </a:r>
            <a:r>
              <a:rPr lang="en-US" sz="2800">
                <a:latin typeface="Times New Roman" pitchFamily="18" charset="0"/>
              </a:rPr>
              <a:t>= x</a:t>
            </a:r>
            <a:r>
              <a:rPr lang="en-US" sz="2800" baseline="30000">
                <a:latin typeface="Times New Roman" pitchFamily="18" charset="0"/>
              </a:rPr>
              <a:t>2</a:t>
            </a:r>
            <a:r>
              <a:rPr lang="en-US" sz="2800">
                <a:latin typeface="Times New Roman" pitchFamily="18" charset="0"/>
              </a:rPr>
              <a:t> / [A</a:t>
            </a:r>
            <a:r>
              <a:rPr lang="en-US" sz="2800" b="1" baseline="30000">
                <a:latin typeface="Times New Roman" pitchFamily="18" charset="0"/>
              </a:rPr>
              <a:t>-</a:t>
            </a:r>
            <a:r>
              <a:rPr lang="en-US" sz="2800">
                <a:latin typeface="Times New Roman" pitchFamily="18" charset="0"/>
              </a:rPr>
              <a:t>] 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where x = [OH</a:t>
            </a:r>
            <a:r>
              <a:rPr lang="en-US" sz="2800" b="1" baseline="30000">
                <a:latin typeface="Times New Roman" pitchFamily="18" charset="0"/>
              </a:rPr>
              <a:t>-</a:t>
            </a:r>
            <a:r>
              <a:rPr lang="en-US" sz="2800">
                <a:latin typeface="Times New Roman" pitchFamily="18" charset="0"/>
              </a:rPr>
              <a:t>], 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and [A</a:t>
            </a:r>
            <a:r>
              <a:rPr lang="en-US" sz="2800" b="1" baseline="30000">
                <a:latin typeface="Times New Roman" pitchFamily="18" charset="0"/>
              </a:rPr>
              <a:t>-</a:t>
            </a:r>
            <a:r>
              <a:rPr lang="en-US" sz="2800">
                <a:latin typeface="Times New Roman" pitchFamily="18" charset="0"/>
              </a:rPr>
              <a:t>] = moles OH</a:t>
            </a:r>
            <a:r>
              <a:rPr lang="en-US" sz="2800" b="1" baseline="30000">
                <a:latin typeface="Times New Roman" pitchFamily="18" charset="0"/>
              </a:rPr>
              <a:t>-</a:t>
            </a:r>
            <a:r>
              <a:rPr lang="en-US" sz="2800">
                <a:latin typeface="Times New Roman" pitchFamily="18" charset="0"/>
              </a:rPr>
              <a:t> used over total volume.</a:t>
            </a:r>
          </a:p>
        </p:txBody>
      </p:sp>
      <p:sp>
        <p:nvSpPr>
          <p:cNvPr id="2" name="Left Arrow 1"/>
          <p:cNvSpPr>
            <a:spLocks noChangeArrowheads="1"/>
          </p:cNvSpPr>
          <p:nvPr/>
        </p:nvSpPr>
        <p:spPr bwMode="auto">
          <a:xfrm rot="2267327">
            <a:off x="4627563" y="2960688"/>
            <a:ext cx="914400" cy="3810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682" name="Oval 2"/>
          <p:cNvSpPr>
            <a:spLocks noChangeArrowheads="1"/>
          </p:cNvSpPr>
          <p:nvPr/>
        </p:nvSpPr>
        <p:spPr bwMode="auto">
          <a:xfrm>
            <a:off x="8497888" y="1355725"/>
            <a:ext cx="438150" cy="4397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510588" y="103187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35" name="Oval 34"/>
          <p:cNvSpPr/>
          <p:nvPr/>
        </p:nvSpPr>
        <p:spPr>
          <a:xfrm>
            <a:off x="8172450" y="1403350"/>
            <a:ext cx="319088" cy="32067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48" name="Oval 47"/>
          <p:cNvSpPr/>
          <p:nvPr/>
        </p:nvSpPr>
        <p:spPr>
          <a:xfrm>
            <a:off x="7013575" y="812800"/>
            <a:ext cx="411163" cy="411163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OH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-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524625" y="1165225"/>
            <a:ext cx="320675" cy="31908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28687" name="Oval 3"/>
          <p:cNvSpPr>
            <a:spLocks noChangeArrowheads="1"/>
          </p:cNvSpPr>
          <p:nvPr/>
        </p:nvSpPr>
        <p:spPr bwMode="auto">
          <a:xfrm>
            <a:off x="6577013" y="723900"/>
            <a:ext cx="449262" cy="4381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688" name="Oval 49"/>
          <p:cNvSpPr>
            <a:spLocks noChangeArrowheads="1"/>
          </p:cNvSpPr>
          <p:nvPr/>
        </p:nvSpPr>
        <p:spPr bwMode="auto">
          <a:xfrm>
            <a:off x="6996113" y="796925"/>
            <a:ext cx="447675" cy="4397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716713" y="674688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32" name="Oval 31"/>
          <p:cNvSpPr/>
          <p:nvPr/>
        </p:nvSpPr>
        <p:spPr>
          <a:xfrm>
            <a:off x="7161213" y="1355725"/>
            <a:ext cx="411162" cy="41275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33" name="Oval 32"/>
          <p:cNvSpPr/>
          <p:nvPr/>
        </p:nvSpPr>
        <p:spPr>
          <a:xfrm>
            <a:off x="7627938" y="1736725"/>
            <a:ext cx="320675" cy="32067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28692" name="Oval 33"/>
          <p:cNvSpPr>
            <a:spLocks noChangeArrowheads="1"/>
          </p:cNvSpPr>
          <p:nvPr/>
        </p:nvSpPr>
        <p:spPr bwMode="auto">
          <a:xfrm>
            <a:off x="7134225" y="1303338"/>
            <a:ext cx="447675" cy="4889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693" name="Oval 35"/>
          <p:cNvSpPr>
            <a:spLocks noChangeArrowheads="1"/>
          </p:cNvSpPr>
          <p:nvPr/>
        </p:nvSpPr>
        <p:spPr bwMode="auto">
          <a:xfrm>
            <a:off x="7151688" y="1736725"/>
            <a:ext cx="447675" cy="4730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161213" y="167957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42" name="Oval 41"/>
          <p:cNvSpPr/>
          <p:nvPr/>
        </p:nvSpPr>
        <p:spPr>
          <a:xfrm>
            <a:off x="7851775" y="2066925"/>
            <a:ext cx="411163" cy="411163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43" name="Oval 42"/>
          <p:cNvSpPr/>
          <p:nvPr/>
        </p:nvSpPr>
        <p:spPr>
          <a:xfrm>
            <a:off x="8318500" y="2447925"/>
            <a:ext cx="320675" cy="31908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28697" name="Oval 43"/>
          <p:cNvSpPr>
            <a:spLocks noChangeArrowheads="1"/>
          </p:cNvSpPr>
          <p:nvPr/>
        </p:nvSpPr>
        <p:spPr bwMode="auto">
          <a:xfrm>
            <a:off x="7832725" y="2028825"/>
            <a:ext cx="447675" cy="4873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698" name="Oval 44"/>
          <p:cNvSpPr>
            <a:spLocks noChangeArrowheads="1"/>
          </p:cNvSpPr>
          <p:nvPr/>
        </p:nvSpPr>
        <p:spPr bwMode="auto">
          <a:xfrm>
            <a:off x="7729538" y="2419350"/>
            <a:ext cx="447675" cy="4889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778750" y="233362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38" name="Oval 37"/>
          <p:cNvSpPr/>
          <p:nvPr/>
        </p:nvSpPr>
        <p:spPr>
          <a:xfrm>
            <a:off x="6638925" y="1862138"/>
            <a:ext cx="412750" cy="411162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39" name="Oval 38"/>
          <p:cNvSpPr/>
          <p:nvPr/>
        </p:nvSpPr>
        <p:spPr>
          <a:xfrm>
            <a:off x="6438900" y="2478088"/>
            <a:ext cx="320675" cy="32067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28702" name="Oval 39"/>
          <p:cNvSpPr>
            <a:spLocks noChangeArrowheads="1"/>
          </p:cNvSpPr>
          <p:nvPr/>
        </p:nvSpPr>
        <p:spPr bwMode="auto">
          <a:xfrm>
            <a:off x="6627813" y="1831975"/>
            <a:ext cx="447675" cy="4730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703" name="Oval 46"/>
          <p:cNvSpPr>
            <a:spLocks noChangeArrowheads="1"/>
          </p:cNvSpPr>
          <p:nvPr/>
        </p:nvSpPr>
        <p:spPr bwMode="auto">
          <a:xfrm>
            <a:off x="6332538" y="1555750"/>
            <a:ext cx="447675" cy="4730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486525" y="183197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53" name="Oval 52"/>
          <p:cNvSpPr/>
          <p:nvPr/>
        </p:nvSpPr>
        <p:spPr>
          <a:xfrm>
            <a:off x="7385050" y="796925"/>
            <a:ext cx="411163" cy="411163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54" name="Oval 53"/>
          <p:cNvSpPr/>
          <p:nvPr/>
        </p:nvSpPr>
        <p:spPr>
          <a:xfrm>
            <a:off x="8002588" y="436563"/>
            <a:ext cx="319087" cy="319087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7353300" y="760413"/>
            <a:ext cx="466725" cy="487362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7353300" y="352425"/>
            <a:ext cx="447675" cy="4873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485063" y="784225"/>
            <a:ext cx="366712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7845425" y="801688"/>
            <a:ext cx="407988" cy="385762"/>
            <a:chOff x="7594665" y="1419794"/>
            <a:chExt cx="407276" cy="385255"/>
          </a:xfrm>
        </p:grpSpPr>
        <p:sp>
          <p:nvSpPr>
            <p:cNvPr id="59" name="Oval 58"/>
            <p:cNvSpPr/>
            <p:nvPr/>
          </p:nvSpPr>
          <p:spPr>
            <a:xfrm>
              <a:off x="7594665" y="1668703"/>
              <a:ext cx="112516" cy="128419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7889425" y="1676631"/>
              <a:ext cx="112516" cy="128418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7615267" y="1419794"/>
              <a:ext cx="366072" cy="36623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>
                  <a:latin typeface="Calibri" pitchFamily="34" charset="0"/>
                  <a:cs typeface="Calibri" pitchFamily="34" charset="0"/>
                </a:rPr>
                <a:t>H</a:t>
              </a:r>
              <a:r>
                <a:rPr lang="en-US" sz="1200" baseline="-25000" dirty="0">
                  <a:latin typeface="Calibri" pitchFamily="34" charset="0"/>
                  <a:cs typeface="Calibri" pitchFamily="34" charset="0"/>
                </a:rPr>
                <a:t>2</a:t>
              </a:r>
              <a:r>
                <a:rPr lang="en-US" sz="1200" dirty="0">
                  <a:latin typeface="Calibri" pitchFamily="34" charset="0"/>
                  <a:cs typeface="Calibri" pitchFamily="34" charset="0"/>
                </a:rPr>
                <a:t>O</a:t>
              </a:r>
            </a:p>
          </p:txBody>
        </p:sp>
      </p:grpSp>
      <p:sp>
        <p:nvSpPr>
          <p:cNvPr id="62" name="Oval 61"/>
          <p:cNvSpPr/>
          <p:nvPr/>
        </p:nvSpPr>
        <p:spPr>
          <a:xfrm>
            <a:off x="7818438" y="909638"/>
            <a:ext cx="411162" cy="411162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63" name="Oval 62"/>
          <p:cNvSpPr/>
          <p:nvPr/>
        </p:nvSpPr>
        <p:spPr>
          <a:xfrm>
            <a:off x="7348538" y="985838"/>
            <a:ext cx="411162" cy="411162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HA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  <p:bldP spid="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7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chp_titration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8382000" cy="6858000"/>
          </a:xfrm>
        </p:spPr>
      </p:pic>
      <p:grpSp>
        <p:nvGrpSpPr>
          <p:cNvPr id="30722" name="Group 4"/>
          <p:cNvGrpSpPr>
            <a:grpSpLocks/>
          </p:cNvGrpSpPr>
          <p:nvPr/>
        </p:nvGrpSpPr>
        <p:grpSpPr bwMode="auto">
          <a:xfrm>
            <a:off x="5972175" y="117475"/>
            <a:ext cx="3200400" cy="3200400"/>
            <a:chOff x="5972300" y="116775"/>
            <a:chExt cx="3200400" cy="3200400"/>
          </a:xfrm>
        </p:grpSpPr>
        <p:grpSp>
          <p:nvGrpSpPr>
            <p:cNvPr id="30760" name="Group 63"/>
            <p:cNvGrpSpPr>
              <a:grpSpLocks/>
            </p:cNvGrpSpPr>
            <p:nvPr/>
          </p:nvGrpSpPr>
          <p:grpSpPr bwMode="auto">
            <a:xfrm>
              <a:off x="5972300" y="116775"/>
              <a:ext cx="3200400" cy="3200400"/>
              <a:chOff x="2394163" y="3362635"/>
              <a:chExt cx="3200400" cy="3200400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2770401" y="4818373"/>
                <a:ext cx="411162" cy="411162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394163" y="3362635"/>
                <a:ext cx="3200400" cy="3200400"/>
              </a:xfrm>
              <a:prstGeom prst="ellipse">
                <a:avLst/>
              </a:prstGeom>
              <a:ln w="317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170576" y="5704198"/>
                <a:ext cx="411162" cy="411162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010113" y="3983348"/>
                <a:ext cx="411163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787988" y="3635685"/>
                <a:ext cx="412750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930988" y="4611998"/>
                <a:ext cx="411163" cy="412750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3583201" y="5016810"/>
                <a:ext cx="411162" cy="411163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 eaLnBrk="0" hangingPunct="0">
                  <a:defRPr/>
                </a:pPr>
                <a:r>
                  <a:rPr lang="en-US" sz="1200" dirty="0"/>
                  <a:t>HA</a:t>
                </a:r>
              </a:p>
            </p:txBody>
          </p:sp>
        </p:grpSp>
        <p:sp>
          <p:nvSpPr>
            <p:cNvPr id="72" name="Oval 71"/>
            <p:cNvSpPr/>
            <p:nvPr/>
          </p:nvSpPr>
          <p:spPr>
            <a:xfrm>
              <a:off x="6348538" y="1574100"/>
              <a:ext cx="411162" cy="411163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200" dirty="0"/>
                <a:t>HA</a:t>
              </a:r>
            </a:p>
          </p:txBody>
        </p:sp>
      </p:grp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413125" y="1266825"/>
            <a:ext cx="451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0"/>
            <a:ext cx="7696200" cy="784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noProof="1">
              <a:latin typeface="Times New Roman" pitchFamily="18" charset="0"/>
            </a:endParaRPr>
          </a:p>
          <a:p>
            <a:pPr eaLnBrk="0" hangingPunct="0"/>
            <a:endParaRPr lang="en-US" noProof="1">
              <a:latin typeface="Times New Roman" pitchFamily="18" charset="0"/>
            </a:endParaRPr>
          </a:p>
          <a:p>
            <a:pPr eaLnBrk="0" hangingPunct="0"/>
            <a:r>
              <a:rPr lang="en-US" noProof="1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  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				</a:t>
            </a: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r>
              <a:rPr lang="en-US">
                <a:latin typeface="Times New Roman" pitchFamily="18" charset="0"/>
              </a:rPr>
              <a:t>						   		      				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   			    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		 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		        </a:t>
            </a: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  <a:p>
            <a:pPr eaLnBrk="0" hangingPunct="0"/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8251825" y="7459663"/>
            <a:ext cx="89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3717925" y="7134225"/>
            <a:ext cx="176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822325" y="8048625"/>
            <a:ext cx="268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724400" y="3352800"/>
            <a:ext cx="4343400" cy="2246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1F1C"/>
                </a:solidFill>
                <a:latin typeface="Times New Roman" pitchFamily="18" charset="0"/>
              </a:rPr>
              <a:t>Beyond the Equivalence Pt</a:t>
            </a:r>
            <a:r>
              <a:rPr lang="en-US" sz="2800">
                <a:latin typeface="Times New Roman" pitchFamily="18" charset="0"/>
              </a:rPr>
              <a:t>. pOH =  ̶  log[OH</a:t>
            </a:r>
            <a:r>
              <a:rPr lang="en-US" sz="2800" b="1" baseline="30000">
                <a:latin typeface="Times New Roman" pitchFamily="18" charset="0"/>
              </a:rPr>
              <a:t>-</a:t>
            </a:r>
            <a:r>
              <a:rPr lang="en-US" sz="2800">
                <a:latin typeface="Times New Roman" pitchFamily="18" charset="0"/>
              </a:rPr>
              <a:t>] where the OH</a:t>
            </a:r>
            <a:r>
              <a:rPr lang="en-US" sz="2800" b="1" baseline="30000">
                <a:latin typeface="Times New Roman" pitchFamily="18" charset="0"/>
              </a:rPr>
              <a:t>-</a:t>
            </a:r>
            <a:r>
              <a:rPr lang="en-US" sz="2800">
                <a:latin typeface="Times New Roman" pitchFamily="18" charset="0"/>
              </a:rPr>
              <a:t> is only the moles of </a:t>
            </a:r>
            <a:r>
              <a:rPr lang="en-US" sz="2800" u="sng">
                <a:latin typeface="Times New Roman" pitchFamily="18" charset="0"/>
              </a:rPr>
              <a:t>excess</a:t>
            </a:r>
            <a:r>
              <a:rPr lang="en-US" sz="2800">
                <a:latin typeface="Times New Roman" pitchFamily="18" charset="0"/>
              </a:rPr>
              <a:t> OH</a:t>
            </a:r>
            <a:r>
              <a:rPr lang="en-US" sz="2800" b="1" baseline="30000">
                <a:latin typeface="Times New Roman" pitchFamily="18" charset="0"/>
              </a:rPr>
              <a:t>-</a:t>
            </a:r>
            <a:r>
              <a:rPr lang="en-US" sz="2800">
                <a:latin typeface="Times New Roman" pitchFamily="18" charset="0"/>
              </a:rPr>
              <a:t> divided by the total volume.</a:t>
            </a:r>
          </a:p>
        </p:txBody>
      </p:sp>
      <p:sp>
        <p:nvSpPr>
          <p:cNvPr id="2" name="Left Arrow 1"/>
          <p:cNvSpPr>
            <a:spLocks noChangeArrowheads="1"/>
          </p:cNvSpPr>
          <p:nvPr/>
        </p:nvSpPr>
        <p:spPr bwMode="auto">
          <a:xfrm rot="4250566">
            <a:off x="4130675" y="2187575"/>
            <a:ext cx="2044700" cy="381000"/>
          </a:xfrm>
          <a:prstGeom prst="leftArrow">
            <a:avLst>
              <a:gd name="adj1" fmla="val 50000"/>
              <a:gd name="adj2" fmla="val 5001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730" name="Oval 2"/>
          <p:cNvSpPr>
            <a:spLocks noChangeArrowheads="1"/>
          </p:cNvSpPr>
          <p:nvPr/>
        </p:nvSpPr>
        <p:spPr bwMode="auto">
          <a:xfrm>
            <a:off x="8497888" y="1355725"/>
            <a:ext cx="438150" cy="4397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510588" y="103187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35" name="Oval 34"/>
          <p:cNvSpPr/>
          <p:nvPr/>
        </p:nvSpPr>
        <p:spPr>
          <a:xfrm>
            <a:off x="8172450" y="1403350"/>
            <a:ext cx="319088" cy="32067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48" name="Oval 47"/>
          <p:cNvSpPr/>
          <p:nvPr/>
        </p:nvSpPr>
        <p:spPr>
          <a:xfrm>
            <a:off x="7013575" y="812800"/>
            <a:ext cx="411163" cy="411163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OH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-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524625" y="1165225"/>
            <a:ext cx="320675" cy="31908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30735" name="Oval 3"/>
          <p:cNvSpPr>
            <a:spLocks noChangeArrowheads="1"/>
          </p:cNvSpPr>
          <p:nvPr/>
        </p:nvSpPr>
        <p:spPr bwMode="auto">
          <a:xfrm>
            <a:off x="6577013" y="723900"/>
            <a:ext cx="449262" cy="4381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736" name="Oval 49"/>
          <p:cNvSpPr>
            <a:spLocks noChangeArrowheads="1"/>
          </p:cNvSpPr>
          <p:nvPr/>
        </p:nvSpPr>
        <p:spPr bwMode="auto">
          <a:xfrm>
            <a:off x="6996113" y="796925"/>
            <a:ext cx="447675" cy="4397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716713" y="674688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32" name="Oval 31"/>
          <p:cNvSpPr/>
          <p:nvPr/>
        </p:nvSpPr>
        <p:spPr>
          <a:xfrm>
            <a:off x="7161213" y="1355725"/>
            <a:ext cx="411162" cy="41275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33" name="Oval 32"/>
          <p:cNvSpPr/>
          <p:nvPr/>
        </p:nvSpPr>
        <p:spPr>
          <a:xfrm>
            <a:off x="7627938" y="1736725"/>
            <a:ext cx="320675" cy="32067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30740" name="Oval 33"/>
          <p:cNvSpPr>
            <a:spLocks noChangeArrowheads="1"/>
          </p:cNvSpPr>
          <p:nvPr/>
        </p:nvSpPr>
        <p:spPr bwMode="auto">
          <a:xfrm>
            <a:off x="7134225" y="1303338"/>
            <a:ext cx="447675" cy="4889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741" name="Oval 35"/>
          <p:cNvSpPr>
            <a:spLocks noChangeArrowheads="1"/>
          </p:cNvSpPr>
          <p:nvPr/>
        </p:nvSpPr>
        <p:spPr bwMode="auto">
          <a:xfrm>
            <a:off x="7151688" y="1736725"/>
            <a:ext cx="447675" cy="4730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161213" y="167957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42" name="Oval 41"/>
          <p:cNvSpPr/>
          <p:nvPr/>
        </p:nvSpPr>
        <p:spPr>
          <a:xfrm>
            <a:off x="7851775" y="2066925"/>
            <a:ext cx="411163" cy="411163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43" name="Oval 42"/>
          <p:cNvSpPr/>
          <p:nvPr/>
        </p:nvSpPr>
        <p:spPr>
          <a:xfrm>
            <a:off x="8318500" y="2447925"/>
            <a:ext cx="320675" cy="319088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30745" name="Oval 43"/>
          <p:cNvSpPr>
            <a:spLocks noChangeArrowheads="1"/>
          </p:cNvSpPr>
          <p:nvPr/>
        </p:nvSpPr>
        <p:spPr bwMode="auto">
          <a:xfrm>
            <a:off x="7832725" y="2028825"/>
            <a:ext cx="447675" cy="4873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746" name="Oval 44"/>
          <p:cNvSpPr>
            <a:spLocks noChangeArrowheads="1"/>
          </p:cNvSpPr>
          <p:nvPr/>
        </p:nvSpPr>
        <p:spPr bwMode="auto">
          <a:xfrm>
            <a:off x="7729538" y="2419350"/>
            <a:ext cx="447675" cy="4889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778750" y="233362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38" name="Oval 37"/>
          <p:cNvSpPr/>
          <p:nvPr/>
        </p:nvSpPr>
        <p:spPr>
          <a:xfrm>
            <a:off x="6638925" y="1862138"/>
            <a:ext cx="412750" cy="411162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39" name="Oval 38"/>
          <p:cNvSpPr/>
          <p:nvPr/>
        </p:nvSpPr>
        <p:spPr>
          <a:xfrm>
            <a:off x="6438900" y="2478088"/>
            <a:ext cx="320675" cy="32067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30750" name="Oval 39"/>
          <p:cNvSpPr>
            <a:spLocks noChangeArrowheads="1"/>
          </p:cNvSpPr>
          <p:nvPr/>
        </p:nvSpPr>
        <p:spPr bwMode="auto">
          <a:xfrm>
            <a:off x="6627813" y="1831975"/>
            <a:ext cx="447675" cy="4730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751" name="Oval 46"/>
          <p:cNvSpPr>
            <a:spLocks noChangeArrowheads="1"/>
          </p:cNvSpPr>
          <p:nvPr/>
        </p:nvSpPr>
        <p:spPr bwMode="auto">
          <a:xfrm>
            <a:off x="6332538" y="1555750"/>
            <a:ext cx="447675" cy="4730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486525" y="1831975"/>
            <a:ext cx="365125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53" name="Oval 52"/>
          <p:cNvSpPr/>
          <p:nvPr/>
        </p:nvSpPr>
        <p:spPr>
          <a:xfrm>
            <a:off x="7385050" y="796925"/>
            <a:ext cx="411163" cy="411163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54" name="Oval 53"/>
          <p:cNvSpPr/>
          <p:nvPr/>
        </p:nvSpPr>
        <p:spPr>
          <a:xfrm>
            <a:off x="8002588" y="436563"/>
            <a:ext cx="319087" cy="319087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30755" name="Oval 54"/>
          <p:cNvSpPr>
            <a:spLocks noChangeArrowheads="1"/>
          </p:cNvSpPr>
          <p:nvPr/>
        </p:nvSpPr>
        <p:spPr bwMode="auto">
          <a:xfrm>
            <a:off x="7353300" y="760413"/>
            <a:ext cx="466725" cy="487362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756" name="Oval 55"/>
          <p:cNvSpPr>
            <a:spLocks noChangeArrowheads="1"/>
          </p:cNvSpPr>
          <p:nvPr/>
        </p:nvSpPr>
        <p:spPr bwMode="auto">
          <a:xfrm>
            <a:off x="7353300" y="352425"/>
            <a:ext cx="447675" cy="4873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485063" y="784225"/>
            <a:ext cx="366712" cy="365125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A</a:t>
            </a:r>
            <a:r>
              <a:rPr lang="en-US" sz="1200" baseline="30000" dirty="0"/>
              <a:t>-</a:t>
            </a:r>
          </a:p>
        </p:txBody>
      </p:sp>
      <p:sp>
        <p:nvSpPr>
          <p:cNvPr id="62" name="Oval 61"/>
          <p:cNvSpPr/>
          <p:nvPr/>
        </p:nvSpPr>
        <p:spPr>
          <a:xfrm>
            <a:off x="7318375" y="312738"/>
            <a:ext cx="411163" cy="411162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/>
              <a:t>OH</a:t>
            </a:r>
            <a:r>
              <a:rPr lang="en-US" sz="1200" baseline="30000" dirty="0"/>
              <a:t>-</a:t>
            </a:r>
            <a:endParaRPr lang="en-US" sz="1200" dirty="0"/>
          </a:p>
        </p:txBody>
      </p:sp>
      <p:sp>
        <p:nvSpPr>
          <p:cNvPr id="73" name="Oval 72"/>
          <p:cNvSpPr/>
          <p:nvPr/>
        </p:nvSpPr>
        <p:spPr>
          <a:xfrm>
            <a:off x="6923088" y="312738"/>
            <a:ext cx="319087" cy="319087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Na</a:t>
            </a:r>
            <a:r>
              <a:rPr lang="en-US" sz="1200" baseline="30000" dirty="0">
                <a:latin typeface="Calibri" pitchFamily="34" charset="0"/>
                <a:cs typeface="Calibri" pitchFamily="34" charset="0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  <p:bldP spid="2" grpId="0" animBg="1"/>
      <p:bldP spid="62" grpId="0" animBg="1"/>
      <p:bldP spid="73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3714</TotalTime>
  <Words>852</Words>
  <Application>Microsoft Macintosh PowerPoint</Application>
  <PresentationFormat>On-screen Show (4:3)</PresentationFormat>
  <Paragraphs>462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Calibri</vt:lpstr>
      <vt:lpstr>Times New Roman</vt:lpstr>
      <vt:lpstr>Blank Presentation</vt:lpstr>
      <vt:lpstr>Simplify Titration Curves  that Buffer  With Visual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Hazel Park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Simplify Titration Curves  that Buffer  With Visual Analysis</dc:title>
  <dc:creator>Amy Zitzelberger</dc:creator>
  <cp:lastModifiedBy>John Gelder</cp:lastModifiedBy>
  <cp:revision>64</cp:revision>
  <dcterms:created xsi:type="dcterms:W3CDTF">2008-03-07T13:43:27Z</dcterms:created>
  <dcterms:modified xsi:type="dcterms:W3CDTF">2018-10-09T17:38:38Z</dcterms:modified>
</cp:coreProperties>
</file>