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</p:sldMasterIdLst>
  <p:notesMasterIdLst>
    <p:notesMasterId r:id="rId17"/>
  </p:notesMasterIdLst>
  <p:sldIdLst>
    <p:sldId id="263" r:id="rId5"/>
    <p:sldId id="297" r:id="rId6"/>
    <p:sldId id="366" r:id="rId7"/>
    <p:sldId id="298" r:id="rId8"/>
    <p:sldId id="394" r:id="rId9"/>
    <p:sldId id="395" r:id="rId10"/>
    <p:sldId id="396" r:id="rId11"/>
    <p:sldId id="375" r:id="rId12"/>
    <p:sldId id="397" r:id="rId13"/>
    <p:sldId id="398" r:id="rId14"/>
    <p:sldId id="393" r:id="rId15"/>
    <p:sldId id="35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424F6B-4D2E-4227-9D3D-C2EB8F508D08}">
          <p14:sldIdLst>
            <p14:sldId id="263"/>
            <p14:sldId id="297"/>
            <p14:sldId id="366"/>
            <p14:sldId id="298"/>
            <p14:sldId id="394"/>
            <p14:sldId id="395"/>
            <p14:sldId id="396"/>
            <p14:sldId id="375"/>
            <p14:sldId id="397"/>
            <p14:sldId id="398"/>
            <p14:sldId id="393"/>
            <p14:sldId id="35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hley LaGrassa" initials="AL" lastIdx="5" clrIdx="0">
    <p:extLst>
      <p:ext uri="{19B8F6BF-5375-455C-9EA6-DF929625EA0E}">
        <p15:presenceInfo xmlns:p15="http://schemas.microsoft.com/office/powerpoint/2012/main" userId="S::alagrassa@nms.org::00cd610b-ff05-4543-afd8-0d42ed8ca1a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6"/>
    <p:restoredTop sz="94721"/>
  </p:normalViewPr>
  <p:slideViewPr>
    <p:cSldViewPr snapToGrid="0">
      <p:cViewPr varScale="1">
        <p:scale>
          <a:sx n="84" d="100"/>
          <a:sy n="84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10C3B-2B34-4212-81BF-CD49A63F9B0C}" type="datetimeFigureOut">
              <a:rPr lang="en-US" smtClean="0"/>
              <a:t>1/28/21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49E5B-C279-44DC-9731-EC45A36C2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34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this to introduce a concept/topic.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249E5B-C279-44DC-9731-EC45A36C2E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936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249E5B-C279-44DC-9731-EC45A36C2E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67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249E5B-C279-44DC-9731-EC45A36C2E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3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this to introduce a concept/topic.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249E5B-C279-44DC-9731-EC45A36C2E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72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this to introduce a concept/topic.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249E5B-C279-44DC-9731-EC45A36C2E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66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this to introduce a concept/topic.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249E5B-C279-44DC-9731-EC45A36C2E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89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249E5B-C279-44DC-9731-EC45A36C2E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46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249E5B-C279-44DC-9731-EC45A36C2E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42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249E5B-C279-44DC-9731-EC45A36C2E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42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249E5B-C279-44DC-9731-EC45A36C2E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4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249E5B-C279-44DC-9731-EC45A36C2E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17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2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7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9851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9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3739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69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1/28/21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2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52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2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1/28/21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9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8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1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4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8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6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1/28/21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4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3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EC3011C-09E8-48D1-85EF-EFBA016757F4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BA2EFD5-8341-194E-B2A7-20B94584FC61}"/>
              </a:ext>
            </a:extLst>
          </p:cNvPr>
          <p:cNvSpPr txBox="1">
            <a:spLocks/>
          </p:cNvSpPr>
          <p:nvPr userDrawn="1"/>
        </p:nvSpPr>
        <p:spPr>
          <a:xfrm>
            <a:off x="907719" y="1859408"/>
            <a:ext cx="7489766" cy="3956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b="1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1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2317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introchem.chem.okstate.edu/DCICLA/DCICLAnew/ERGBN.jnlp" TargetMode="External"/><Relationship Id="rId3" Type="http://schemas.openxmlformats.org/officeDocument/2006/relationships/hyperlink" Target="http://introchem.chem.okstate.edu/DCICLA/Shifting%20A.pdf" TargetMode="External"/><Relationship Id="rId7" Type="http://schemas.openxmlformats.org/officeDocument/2006/relationships/hyperlink" Target="http://introchem.chem.okstate.edu/DCICLA/Shifting%20B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intro.chem.okstate.edu/1515SP02/Lecture/Chapter17/Lec3402.html" TargetMode="External"/><Relationship Id="rId5" Type="http://schemas.openxmlformats.org/officeDocument/2006/relationships/hyperlink" Target="http://genchem1.chem.okstate.edu/BDA/ShiftAEquil.html" TargetMode="External"/><Relationship Id="rId10" Type="http://schemas.openxmlformats.org/officeDocument/2006/relationships/hyperlink" Target="http://introchem.chem.okstate.edu/DCICLA/Extent.pdf" TargetMode="External"/><Relationship Id="rId4" Type="http://schemas.openxmlformats.org/officeDocument/2006/relationships/hyperlink" Target="http://introchem.chem.okstate.edu/DCICLA/DCICLAnew/ERGBM.jnlp" TargetMode="External"/><Relationship Id="rId9" Type="http://schemas.openxmlformats.org/officeDocument/2006/relationships/hyperlink" Target="http://genchem1.chem.okstate.edu/BDA/ShiftBEquil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genchem1.chem.okstate.edu/BDA/DCI50.html" TargetMode="External"/><Relationship Id="rId13" Type="http://schemas.openxmlformats.org/officeDocument/2006/relationships/hyperlink" Target="http://genchem1.chem.okstate.edu/BDA/BCE52.php" TargetMode="External"/><Relationship Id="rId18" Type="http://schemas.openxmlformats.org/officeDocument/2006/relationships/hyperlink" Target="http://genchem1.chem.okstate.edu/BDA/ACA78.php" TargetMode="External"/><Relationship Id="rId3" Type="http://schemas.openxmlformats.org/officeDocument/2006/relationships/hyperlink" Target="http://genchem1.chem.okstate.edu/BDA/Topics.php" TargetMode="External"/><Relationship Id="rId7" Type="http://schemas.openxmlformats.org/officeDocument/2006/relationships/hyperlink" Target="http://genchem1.chem.okstate.edu/BDA/BCE50.php" TargetMode="External"/><Relationship Id="rId12" Type="http://schemas.openxmlformats.org/officeDocument/2006/relationships/hyperlink" Target="http://genchem1.chem.okstate.edu/BDA/ACA57.php" TargetMode="External"/><Relationship Id="rId17" Type="http://schemas.openxmlformats.org/officeDocument/2006/relationships/hyperlink" Target="http://genchem1.chem.okstate.edu/BDA/DCI78.html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http://genchem1.chem.okstate.edu/BDA/BCE79.php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genchem1.chem.okstate.edu/BDA/ACA55.php" TargetMode="External"/><Relationship Id="rId11" Type="http://schemas.openxmlformats.org/officeDocument/2006/relationships/hyperlink" Target="http://genchem1.chem.okstate.edu/BDA/DCI51.html" TargetMode="External"/><Relationship Id="rId5" Type="http://schemas.openxmlformats.org/officeDocument/2006/relationships/hyperlink" Target="http://genchem1.chem.okstate.edu/BDA/DCI49.html" TargetMode="External"/><Relationship Id="rId15" Type="http://schemas.openxmlformats.org/officeDocument/2006/relationships/hyperlink" Target="http://genchem1.chem.okstate.edu/BDA/ACA58.php" TargetMode="External"/><Relationship Id="rId10" Type="http://schemas.openxmlformats.org/officeDocument/2006/relationships/hyperlink" Target="http://genchem1.chem.okstate.edu/BDA/BCE51.php" TargetMode="External"/><Relationship Id="rId4" Type="http://schemas.openxmlformats.org/officeDocument/2006/relationships/hyperlink" Target="http://genchem1.chem.okstate.edu/BDA/BCE49.php" TargetMode="External"/><Relationship Id="rId9" Type="http://schemas.openxmlformats.org/officeDocument/2006/relationships/hyperlink" Target="http://genchem1.chem.okstate.edu/BDA/ACA56.php" TargetMode="External"/><Relationship Id="rId14" Type="http://schemas.openxmlformats.org/officeDocument/2006/relationships/hyperlink" Target="http://genchem1.chem.okstate.edu/BDA/DCI52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nchem1.chem.okstate.edu/1515SP02/Lecture/Chapter17/Lec3802new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genchem1.chem.okstate.edu/BDA/DCIs/NonEquilRxnQuot.pdf" TargetMode="External"/><Relationship Id="rId5" Type="http://schemas.openxmlformats.org/officeDocument/2006/relationships/hyperlink" Target="http://genchem1.chem.okstate.edu/BDA/DCI52.html" TargetMode="External"/><Relationship Id="rId4" Type="http://schemas.openxmlformats.org/officeDocument/2006/relationships/hyperlink" Target="http://genchem1.chem.okstate.edu/BDA/DCIs/CalcEquilConst.pd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ecure-media.collegeboard.org/digitalServices/pdf/ap/ap18-chief-reader-report-chemistry.pdf" TargetMode="External"/><Relationship Id="rId3" Type="http://schemas.openxmlformats.org/officeDocument/2006/relationships/hyperlink" Target="https://apcentral.collegeboard.org/pdf/ap19-frq-chemistry.pdf?course=ap-chemistry" TargetMode="External"/><Relationship Id="rId7" Type="http://schemas.openxmlformats.org/officeDocument/2006/relationships/hyperlink" Target="https://secure-media.collegeboard.org/ap/pdf/ap18-sg-chemistry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secure-media.collegeboard.org/apc/ap18-frq-chemistry.pdf" TargetMode="External"/><Relationship Id="rId5" Type="http://schemas.openxmlformats.org/officeDocument/2006/relationships/hyperlink" Target="https://apcentral.collegeboard.org/pdf/ap19-chief-reader-report-chemistry.pdf?course=ap-chemistry" TargetMode="External"/><Relationship Id="rId4" Type="http://schemas.openxmlformats.org/officeDocument/2006/relationships/hyperlink" Target="https://apcentral.collegeboard.org/pdf/ap19-sg-chemistry.pdf?course=ap-chemistr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6D79279-3649-4BE7-AFE4-8E46F296FB56}"/>
              </a:ext>
            </a:extLst>
          </p:cNvPr>
          <p:cNvSpPr txBox="1">
            <a:spLocks/>
          </p:cNvSpPr>
          <p:nvPr/>
        </p:nvSpPr>
        <p:spPr>
          <a:xfrm>
            <a:off x="0" y="1325215"/>
            <a:ext cx="7683361" cy="42811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b="1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dirty="0">
                <a:solidFill>
                  <a:schemeClr val="accent4"/>
                </a:solidFill>
              </a:rPr>
              <a:t>A+ College Ready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dirty="0">
                <a:solidFill>
                  <a:schemeClr val="accent4"/>
                </a:solidFill>
              </a:rPr>
              <a:t>November 14, 2020 </a:t>
            </a:r>
            <a:r>
              <a:rPr lang="en-US" sz="2400">
                <a:solidFill>
                  <a:schemeClr val="accent4"/>
                </a:solidFill>
              </a:rPr>
              <a:t>and January 28, 2021</a:t>
            </a:r>
            <a:endParaRPr lang="en-US" sz="2400" dirty="0">
              <a:solidFill>
                <a:schemeClr val="accent4"/>
              </a:solidFill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2400" dirty="0">
              <a:solidFill>
                <a:schemeClr val="accent4"/>
              </a:solidFill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dirty="0">
                <a:solidFill>
                  <a:schemeClr val="accent4"/>
                </a:solidFill>
              </a:rPr>
              <a:t>Dr. John Gelder (</a:t>
            </a:r>
            <a:r>
              <a:rPr lang="en-US" sz="2400" dirty="0" err="1">
                <a:solidFill>
                  <a:schemeClr val="accent4"/>
                </a:solidFill>
              </a:rPr>
              <a:t>Emeritius</a:t>
            </a:r>
            <a:r>
              <a:rPr lang="en-US" sz="2400" dirty="0">
                <a:solidFill>
                  <a:schemeClr val="accent4"/>
                </a:solidFill>
              </a:rPr>
              <a:t>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dirty="0">
                <a:solidFill>
                  <a:schemeClr val="accent4"/>
                </a:solidFill>
              </a:rPr>
              <a:t>Department of Chemistry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dirty="0">
                <a:solidFill>
                  <a:schemeClr val="accent4"/>
                </a:solidFill>
              </a:rPr>
              <a:t>Oklahoma State University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2400" dirty="0">
              <a:solidFill>
                <a:schemeClr val="accent4"/>
              </a:solidFill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dirty="0">
                <a:solidFill>
                  <a:schemeClr val="accent4"/>
                </a:solidFill>
              </a:rPr>
              <a:t>Lisa McGaw (Emeritus)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dirty="0">
                <a:solidFill>
                  <a:schemeClr val="accent4"/>
                </a:solidFill>
              </a:rPr>
              <a:t>AP Chemistry Teacher (Texas),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dirty="0">
                <a:solidFill>
                  <a:schemeClr val="accent4"/>
                </a:solidFill>
              </a:rPr>
              <a:t>2-year College (Oklahoma)</a:t>
            </a:r>
          </a:p>
          <a:p>
            <a:pPr marL="0" lvl="0" indent="0" algn="ctr">
              <a:buNone/>
              <a:defRPr/>
            </a:pPr>
            <a:r>
              <a:rPr lang="en-US" sz="2400" dirty="0">
                <a:solidFill>
                  <a:schemeClr val="accent4"/>
                </a:solidFill>
              </a:rPr>
              <a:t>And 4-year University (Oklahoma)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800" dirty="0">
              <a:solidFill>
                <a:schemeClr val="accent4"/>
              </a:solidFill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800" dirty="0">
              <a:solidFill>
                <a:schemeClr val="accent4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800" dirty="0">
              <a:solidFill>
                <a:schemeClr val="accent4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800" dirty="0">
              <a:solidFill>
                <a:schemeClr val="accent4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62606-1C15-4D38-A1C5-460E4097FE57}"/>
              </a:ext>
            </a:extLst>
          </p:cNvPr>
          <p:cNvSpPr txBox="1"/>
          <p:nvPr/>
        </p:nvSpPr>
        <p:spPr>
          <a:xfrm>
            <a:off x="2149435" y="83128"/>
            <a:ext cx="6613588" cy="8615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6CA1794-5291-4ADB-9624-89951163EFFB}"/>
              </a:ext>
            </a:extLst>
          </p:cNvPr>
          <p:cNvSpPr txBox="1">
            <a:spLocks/>
          </p:cNvSpPr>
          <p:nvPr/>
        </p:nvSpPr>
        <p:spPr>
          <a:xfrm>
            <a:off x="-546239" y="513898"/>
            <a:ext cx="8229600" cy="72121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en-US" sz="16000" dirty="0">
                <a:solidFill>
                  <a:srgbClr val="000100"/>
                </a:solidFill>
                <a:ea typeface="+mn-lt"/>
              </a:rPr>
              <a:t>Unit 7 Topics 7.1 – 7.14: Equilibrium</a:t>
            </a:r>
            <a:endParaRPr lang="en-US" sz="16000" dirty="0">
              <a:cs typeface="Calibri"/>
            </a:endParaRPr>
          </a:p>
          <a:p>
            <a:pPr lvl="0" algn="ctr">
              <a:defRPr/>
            </a:pPr>
            <a:br>
              <a:rPr lang="en-US" sz="4400" dirty="0">
                <a:solidFill>
                  <a:srgbClr val="FFFFFF"/>
                </a:solidFill>
              </a:rPr>
            </a:b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56FF38-F177-A647-857B-95C00483E7C9}"/>
              </a:ext>
            </a:extLst>
          </p:cNvPr>
          <p:cNvSpPr txBox="1"/>
          <p:nvPr/>
        </p:nvSpPr>
        <p:spPr>
          <a:xfrm>
            <a:off x="380978" y="4410529"/>
            <a:ext cx="4686300" cy="13589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9321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6D79279-3649-4BE7-AFE4-8E46F296FB56}"/>
              </a:ext>
            </a:extLst>
          </p:cNvPr>
          <p:cNvSpPr txBox="1">
            <a:spLocks/>
          </p:cNvSpPr>
          <p:nvPr/>
        </p:nvSpPr>
        <p:spPr>
          <a:xfrm>
            <a:off x="0" y="1143000"/>
            <a:ext cx="7687259" cy="4642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b="1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62606-1C15-4D38-A1C5-460E4097FE57}"/>
              </a:ext>
            </a:extLst>
          </p:cNvPr>
          <p:cNvSpPr txBox="1"/>
          <p:nvPr/>
        </p:nvSpPr>
        <p:spPr>
          <a:xfrm>
            <a:off x="2149435" y="83128"/>
            <a:ext cx="6613588" cy="8615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6CA1794-5291-4ADB-9624-89951163EFFB}"/>
              </a:ext>
            </a:extLst>
          </p:cNvPr>
          <p:cNvSpPr txBox="1">
            <a:spLocks/>
          </p:cNvSpPr>
          <p:nvPr/>
        </p:nvSpPr>
        <p:spPr>
          <a:xfrm>
            <a:off x="17685" y="0"/>
            <a:ext cx="701270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schemeClr val="tx1"/>
                </a:solidFill>
              </a:rPr>
              <a:t>Thinking about </a:t>
            </a:r>
            <a:r>
              <a:rPr lang="en-US" sz="3000">
                <a:solidFill>
                  <a:schemeClr val="tx1"/>
                </a:solidFill>
              </a:rPr>
              <a:t>an equilibrium </a:t>
            </a:r>
            <a:r>
              <a:rPr lang="en-US" sz="3000" dirty="0">
                <a:solidFill>
                  <a:schemeClr val="tx1"/>
                </a:solidFill>
              </a:rPr>
              <a:t>problems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56FF38-F177-A647-857B-95C00483E7C9}"/>
              </a:ext>
            </a:extLst>
          </p:cNvPr>
          <p:cNvSpPr txBox="1"/>
          <p:nvPr/>
        </p:nvSpPr>
        <p:spPr>
          <a:xfrm>
            <a:off x="380978" y="4410529"/>
            <a:ext cx="4686300" cy="13589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EA3E6C-0510-4F43-B4FA-A41CFBBDBB9A}"/>
              </a:ext>
            </a:extLst>
          </p:cNvPr>
          <p:cNvSpPr txBox="1"/>
          <p:nvPr/>
        </p:nvSpPr>
        <p:spPr>
          <a:xfrm>
            <a:off x="677252" y="1948543"/>
            <a:ext cx="8229599" cy="4746171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608145-2797-834B-9C7B-036838BB1DB1}"/>
                  </a:ext>
                </a:extLst>
              </p:cNvPr>
              <p:cNvSpPr txBox="1"/>
              <p:nvPr/>
            </p:nvSpPr>
            <p:spPr>
              <a:xfrm>
                <a:off x="63348" y="1027796"/>
                <a:ext cx="7560562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In the graph below the endothermic reaction </a:t>
                </a:r>
              </a:p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BR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⇄ </m:t>
                    </m:r>
                  </m:oMath>
                </a14:m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+R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is represented. Initially only BR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is present in the reaction vessel. The marks along the x-axis are in 1 minute increments. The initial [BR] (y-axis) is 2.0 M. The reaction begins about 1.5 minutes in this case.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(e) In this new view the same reaction has occurred. Indicate the stress (at point E) that was imposed on the system, and explain how the system changed as a response to the stress.</a:t>
                </a: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608145-2797-834B-9C7B-036838BB1D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8" y="1027796"/>
                <a:ext cx="7560562" cy="5078313"/>
              </a:xfrm>
              <a:prstGeom prst="rect">
                <a:avLst/>
              </a:prstGeom>
              <a:blipFill>
                <a:blip r:embed="rId3"/>
                <a:stretch>
                  <a:fillRect l="-671" t="-4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66EAF489-39B6-FA42-984D-F551F75FC2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797" y="3656621"/>
            <a:ext cx="3430758" cy="313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80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B009E2-85FE-4F3F-BE97-2A0E7C71BF19}"/>
              </a:ext>
            </a:extLst>
          </p:cNvPr>
          <p:cNvSpPr txBox="1"/>
          <p:nvPr/>
        </p:nvSpPr>
        <p:spPr>
          <a:xfrm>
            <a:off x="1173519" y="3651831"/>
            <a:ext cx="6537157" cy="5539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457200"/>
            <a:r>
              <a:rPr lang="en-US" sz="3000" dirty="0">
                <a:solidFill>
                  <a:srgbClr val="000100"/>
                </a:solidFill>
                <a:latin typeface="Arial"/>
              </a:rPr>
              <a:t>Talk/chat to John Gelder</a:t>
            </a:r>
          </a:p>
          <a:p>
            <a:pPr algn="ctr" defTabSz="457200"/>
            <a:r>
              <a:rPr lang="en-US" sz="3000" dirty="0">
                <a:solidFill>
                  <a:srgbClr val="000100"/>
                </a:solidFill>
                <a:latin typeface="Arial"/>
              </a:rPr>
              <a:t>or </a:t>
            </a:r>
          </a:p>
          <a:p>
            <a:pPr algn="ctr" defTabSz="457200"/>
            <a:r>
              <a:rPr lang="en-US" sz="3000" dirty="0" err="1">
                <a:solidFill>
                  <a:srgbClr val="000100"/>
                </a:solidFill>
                <a:latin typeface="Arial"/>
              </a:rPr>
              <a:t>john.gelder@okstate.edu</a:t>
            </a:r>
            <a:endParaRPr lang="en-US" sz="3000" dirty="0">
              <a:solidFill>
                <a:srgbClr val="000100"/>
              </a:solidFill>
              <a:latin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A88FB6-FB4D-4B09-B408-374A852E149F}"/>
              </a:ext>
            </a:extLst>
          </p:cNvPr>
          <p:cNvSpPr txBox="1"/>
          <p:nvPr/>
        </p:nvSpPr>
        <p:spPr>
          <a:xfrm>
            <a:off x="1173519" y="1943672"/>
            <a:ext cx="6796962" cy="13234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80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86503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6D79279-3649-4BE7-AFE4-8E46F296FB56}"/>
              </a:ext>
            </a:extLst>
          </p:cNvPr>
          <p:cNvSpPr txBox="1">
            <a:spLocks/>
          </p:cNvSpPr>
          <p:nvPr/>
        </p:nvSpPr>
        <p:spPr>
          <a:xfrm>
            <a:off x="0" y="1143000"/>
            <a:ext cx="7687259" cy="4642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b="1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62606-1C15-4D38-A1C5-460E4097FE57}"/>
              </a:ext>
            </a:extLst>
          </p:cNvPr>
          <p:cNvSpPr txBox="1"/>
          <p:nvPr/>
        </p:nvSpPr>
        <p:spPr>
          <a:xfrm>
            <a:off x="2149435" y="83128"/>
            <a:ext cx="6613588" cy="8615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6CA1794-5291-4ADB-9624-89951163EFFB}"/>
              </a:ext>
            </a:extLst>
          </p:cNvPr>
          <p:cNvSpPr txBox="1">
            <a:spLocks/>
          </p:cNvSpPr>
          <p:nvPr/>
        </p:nvSpPr>
        <p:spPr>
          <a:xfrm>
            <a:off x="17685" y="0"/>
            <a:ext cx="701270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schemeClr val="tx1"/>
                </a:solidFill>
              </a:rPr>
              <a:t>Thinking about an introduction to Chemical Equilibrium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56FF38-F177-A647-857B-95C00483E7C9}"/>
              </a:ext>
            </a:extLst>
          </p:cNvPr>
          <p:cNvSpPr txBox="1"/>
          <p:nvPr/>
        </p:nvSpPr>
        <p:spPr>
          <a:xfrm>
            <a:off x="380978" y="4410529"/>
            <a:ext cx="4686300" cy="13589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EA3E6C-0510-4F43-B4FA-A41CFBBDBB9A}"/>
              </a:ext>
            </a:extLst>
          </p:cNvPr>
          <p:cNvSpPr txBox="1"/>
          <p:nvPr/>
        </p:nvSpPr>
        <p:spPr>
          <a:xfrm>
            <a:off x="677252" y="1948543"/>
            <a:ext cx="8229599" cy="4746171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608145-2797-834B-9C7B-036838BB1DB1}"/>
              </a:ext>
            </a:extLst>
          </p:cNvPr>
          <p:cNvSpPr txBox="1"/>
          <p:nvPr/>
        </p:nvSpPr>
        <p:spPr>
          <a:xfrm>
            <a:off x="84963" y="1027796"/>
            <a:ext cx="7517331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Introducing reversible and irreversible reactions using a particulate level followed by a macroscopic approach approach.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Inquiry Activity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4"/>
              </a:rPr>
              <a:t>Particulate level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(.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jnlp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file)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5"/>
              </a:rPr>
              <a:t>Particulate level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(video)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6"/>
              </a:rPr>
              <a:t>Macroscopic level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Getting students to invent Le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Chatelier’s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Principle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7"/>
              </a:rPr>
              <a:t>Guided Inquiry Activity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8"/>
              </a:rPr>
              <a:t>Following a reversible reaction with chart recordings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(.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jnlp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file)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9"/>
              </a:rPr>
              <a:t>Following a reversible reaction with chart recordings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(video)</a:t>
            </a:r>
          </a:p>
          <a:p>
            <a:endParaRPr lang="en-US" sz="1050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Inventing the Equilibrium Constant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10"/>
              </a:rPr>
              <a:t>Guided Inquiry Activity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8"/>
              </a:rPr>
              <a:t>Chart Recording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(.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jnlp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file)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Chart Recording (video files….not prepared yet)</a:t>
            </a:r>
          </a:p>
          <a:p>
            <a:endParaRPr lang="en-US" sz="1000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Lecture notes on equilibrium constants</a:t>
            </a:r>
          </a:p>
          <a:p>
            <a:endParaRPr lang="en-US" sz="800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Practice calculating equilibrium constants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Practice calculating concentrations of reactants and products at  equilibrium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12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6D79279-3649-4BE7-AFE4-8E46F296FB56}"/>
              </a:ext>
            </a:extLst>
          </p:cNvPr>
          <p:cNvSpPr txBox="1">
            <a:spLocks/>
          </p:cNvSpPr>
          <p:nvPr/>
        </p:nvSpPr>
        <p:spPr>
          <a:xfrm>
            <a:off x="677255" y="1038133"/>
            <a:ext cx="8085768" cy="460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b="1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College Board Equation </a:t>
            </a:r>
            <a:r>
              <a:rPr lang="en-US" sz="1800" dirty="0">
                <a:solidFill>
                  <a:srgbClr val="0070C0"/>
                </a:solidFill>
              </a:rPr>
              <a:t>Sheet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62606-1C15-4D38-A1C5-460E4097FE57}"/>
              </a:ext>
            </a:extLst>
          </p:cNvPr>
          <p:cNvSpPr txBox="1"/>
          <p:nvPr/>
        </p:nvSpPr>
        <p:spPr>
          <a:xfrm>
            <a:off x="2149435" y="83128"/>
            <a:ext cx="6613588" cy="8615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6CA1794-5291-4ADB-9624-89951163EFFB}"/>
              </a:ext>
            </a:extLst>
          </p:cNvPr>
          <p:cNvSpPr txBox="1">
            <a:spLocks/>
          </p:cNvSpPr>
          <p:nvPr/>
        </p:nvSpPr>
        <p:spPr>
          <a:xfrm>
            <a:off x="272520" y="21982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Equations and Constants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56FF38-F177-A647-857B-95C00483E7C9}"/>
              </a:ext>
            </a:extLst>
          </p:cNvPr>
          <p:cNvSpPr txBox="1"/>
          <p:nvPr/>
        </p:nvSpPr>
        <p:spPr>
          <a:xfrm>
            <a:off x="380978" y="4410529"/>
            <a:ext cx="4686300" cy="13589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10F930-CE9B-DE46-AE5D-2E2695A5A6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20" y="1592482"/>
            <a:ext cx="7391400" cy="48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4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2">
                <a:extLst>
                  <a:ext uri="{FF2B5EF4-FFF2-40B4-BE49-F238E27FC236}">
                    <a16:creationId xmlns:a16="http://schemas.microsoft.com/office/drawing/2014/main" id="{A6D79279-3649-4BE7-AFE4-8E46F296FB5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77255" y="1044697"/>
                <a:ext cx="8085768" cy="314551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1700" b="1" kern="1200">
                    <a:solidFill>
                      <a:srgbClr val="000100"/>
                    </a:solidFill>
                    <a:latin typeface="Arial"/>
                    <a:ea typeface="+mn-ea"/>
                    <a:cs typeface="Arial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1700" kern="1200">
                    <a:solidFill>
                      <a:srgbClr val="000100"/>
                    </a:solidFill>
                    <a:latin typeface="Arial"/>
                    <a:ea typeface="+mn-ea"/>
                    <a:cs typeface="Arial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1700" kern="1200">
                    <a:solidFill>
                      <a:srgbClr val="000100"/>
                    </a:solidFill>
                    <a:latin typeface="Arial"/>
                    <a:ea typeface="+mn-ea"/>
                    <a:cs typeface="Arial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1700" kern="1200">
                    <a:solidFill>
                      <a:srgbClr val="000100"/>
                    </a:solidFill>
                    <a:latin typeface="Arial"/>
                    <a:ea typeface="+mn-ea"/>
                    <a:cs typeface="Arial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1700" kern="1200">
                    <a:solidFill>
                      <a:srgbClr val="000100"/>
                    </a:solidFill>
                    <a:latin typeface="Arial"/>
                    <a:ea typeface="+mn-ea"/>
                    <a:cs typeface="Arial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/>
                  <a:t> Equilibrium – </a:t>
                </a:r>
              </a:p>
              <a:p>
                <a:pPr marL="0" indent="0">
                  <a:buNone/>
                </a:pPr>
                <a:r>
                  <a:rPr lang="en-US" dirty="0" err="1"/>
                  <a:t>K</a:t>
                </a:r>
                <a:r>
                  <a:rPr lang="en-US" i="1" baseline="-25000" dirty="0" err="1"/>
                  <a:t>sp</a:t>
                </a:r>
                <a:r>
                  <a:rPr lang="en-US" dirty="0"/>
                  <a:t> = [A</a:t>
                </a:r>
                <a:r>
                  <a:rPr lang="en-US" baseline="30000" dirty="0"/>
                  <a:t>+</a:t>
                </a:r>
                <a:r>
                  <a:rPr lang="en-US" dirty="0"/>
                  <a:t>] [B</a:t>
                </a:r>
                <a:r>
                  <a:rPr lang="en-US" baseline="30000" dirty="0"/>
                  <a:t>-</a:t>
                </a:r>
                <a:r>
                  <a:rPr lang="en-US" dirty="0"/>
                  <a:t>]      where  AB(s)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⇄</m:t>
                    </m:r>
                  </m:oMath>
                </a14:m>
                <a:r>
                  <a:rPr lang="en-US" dirty="0"/>
                  <a:t> A</a:t>
                </a:r>
                <a:r>
                  <a:rPr lang="en-US" baseline="30000" dirty="0"/>
                  <a:t>+ </a:t>
                </a:r>
                <a:r>
                  <a:rPr lang="en-US" dirty="0"/>
                  <a:t>(</a:t>
                </a:r>
                <a:r>
                  <a:rPr lang="en-US" dirty="0" err="1"/>
                  <a:t>aq</a:t>
                </a:r>
                <a:r>
                  <a:rPr lang="en-US" dirty="0"/>
                  <a:t>)  + B</a:t>
                </a:r>
                <a:r>
                  <a:rPr lang="en-US" baseline="30000" dirty="0"/>
                  <a:t>-</a:t>
                </a:r>
                <a:r>
                  <a:rPr lang="en-US" dirty="0"/>
                  <a:t>(</a:t>
                </a:r>
                <a:r>
                  <a:rPr lang="en-US" dirty="0" err="1"/>
                  <a:t>aq</a:t>
                </a:r>
                <a:r>
                  <a:rPr lang="en-US" dirty="0"/>
                  <a:t>)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Text Placeholder 2">
                <a:extLst>
                  <a:ext uri="{FF2B5EF4-FFF2-40B4-BE49-F238E27FC236}">
                    <a16:creationId xmlns:a16="http://schemas.microsoft.com/office/drawing/2014/main" id="{A6D79279-3649-4BE7-AFE4-8E46F296F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255" y="1044697"/>
                <a:ext cx="8085768" cy="3145518"/>
              </a:xfrm>
              <a:prstGeom prst="rect">
                <a:avLst/>
              </a:prstGeom>
              <a:blipFill>
                <a:blip r:embed="rId3"/>
                <a:stretch>
                  <a:fillRect l="-313" t="-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BD62606-1C15-4D38-A1C5-460E4097FE57}"/>
              </a:ext>
            </a:extLst>
          </p:cNvPr>
          <p:cNvSpPr txBox="1"/>
          <p:nvPr/>
        </p:nvSpPr>
        <p:spPr>
          <a:xfrm>
            <a:off x="2149435" y="83128"/>
            <a:ext cx="6613588" cy="8615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6CA1794-5291-4ADB-9624-89951163EFFB}"/>
              </a:ext>
            </a:extLst>
          </p:cNvPr>
          <p:cNvSpPr txBox="1">
            <a:spLocks/>
          </p:cNvSpPr>
          <p:nvPr/>
        </p:nvSpPr>
        <p:spPr>
          <a:xfrm>
            <a:off x="272520" y="21982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EQUATIONS </a:t>
            </a:r>
            <a:r>
              <a:rPr lang="en-US" dirty="0">
                <a:solidFill>
                  <a:srgbClr val="FF0000"/>
                </a:solidFill>
              </a:rPr>
              <a:t>NOT FOUND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 THE AP EQUATION SHEET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56FF38-F177-A647-857B-95C00483E7C9}"/>
              </a:ext>
            </a:extLst>
          </p:cNvPr>
          <p:cNvSpPr txBox="1"/>
          <p:nvPr/>
        </p:nvSpPr>
        <p:spPr>
          <a:xfrm>
            <a:off x="380978" y="4410529"/>
            <a:ext cx="4686300" cy="13589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411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6D79279-3649-4BE7-AFE4-8E46F296FB56}"/>
              </a:ext>
            </a:extLst>
          </p:cNvPr>
          <p:cNvSpPr txBox="1">
            <a:spLocks/>
          </p:cNvSpPr>
          <p:nvPr/>
        </p:nvSpPr>
        <p:spPr>
          <a:xfrm>
            <a:off x="17685" y="1445472"/>
            <a:ext cx="7687259" cy="1961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b="1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000100"/>
                </a:solidFill>
                <a:effectLst/>
                <a:uLnTx/>
                <a:uFillTx/>
                <a:latin typeface="Times" pitchFamily="2" charset="0"/>
              </a:rPr>
              <a:t>BDA Teacher Web site: </a:t>
            </a:r>
            <a:r>
              <a:rPr lang="en-US" sz="2800" b="0" dirty="0">
                <a:latin typeface="Times" pitchFamily="2" charset="0"/>
              </a:rPr>
              <a:t>Equilibrium is Unit 10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Times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000100"/>
                </a:solidFill>
                <a:effectLst/>
                <a:uLnTx/>
                <a:uFillTx/>
                <a:latin typeface="Times" pitchFamily="2" charset="0"/>
                <a:hlinkClick r:id="rId3"/>
              </a:rPr>
              <a:t>http://genchem1.chem.okstate.edu/BDA/Topics.php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Times" pitchFamily="2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2800" b="0" dirty="0">
              <a:latin typeface="Times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62606-1C15-4D38-A1C5-460E4097FE57}"/>
              </a:ext>
            </a:extLst>
          </p:cNvPr>
          <p:cNvSpPr txBox="1"/>
          <p:nvPr/>
        </p:nvSpPr>
        <p:spPr>
          <a:xfrm>
            <a:off x="2149435" y="83128"/>
            <a:ext cx="6613588" cy="8615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6CA1794-5291-4ADB-9624-89951163EFFB}"/>
              </a:ext>
            </a:extLst>
          </p:cNvPr>
          <p:cNvSpPr txBox="1">
            <a:spLocks/>
          </p:cNvSpPr>
          <p:nvPr/>
        </p:nvSpPr>
        <p:spPr>
          <a:xfrm>
            <a:off x="17685" y="0"/>
            <a:ext cx="701270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schemeClr val="tx1"/>
                </a:solidFill>
              </a:rPr>
              <a:t>Asynchronous Work…BCEs, DCIs and ACAs for Equilibrium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56FF38-F177-A647-857B-95C00483E7C9}"/>
              </a:ext>
            </a:extLst>
          </p:cNvPr>
          <p:cNvSpPr txBox="1"/>
          <p:nvPr/>
        </p:nvSpPr>
        <p:spPr>
          <a:xfrm>
            <a:off x="380978" y="4410529"/>
            <a:ext cx="4686300" cy="13589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EA3E6C-0510-4F43-B4FA-A41CFBBDBB9A}"/>
              </a:ext>
            </a:extLst>
          </p:cNvPr>
          <p:cNvSpPr txBox="1"/>
          <p:nvPr/>
        </p:nvSpPr>
        <p:spPr>
          <a:xfrm>
            <a:off x="677252" y="1948543"/>
            <a:ext cx="8229599" cy="4746171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 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584577-F4A2-2641-AE12-BDB1AF796C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094289"/>
              </p:ext>
            </p:extLst>
          </p:nvPr>
        </p:nvGraphicFramePr>
        <p:xfrm>
          <a:off x="105879" y="2576468"/>
          <a:ext cx="7324825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529">
                  <a:extLst>
                    <a:ext uri="{9D8B030D-6E8A-4147-A177-3AD203B41FA5}">
                      <a16:colId xmlns:a16="http://schemas.microsoft.com/office/drawing/2014/main" val="362481286"/>
                    </a:ext>
                  </a:extLst>
                </a:gridCol>
                <a:gridCol w="875899">
                  <a:extLst>
                    <a:ext uri="{9D8B030D-6E8A-4147-A177-3AD203B41FA5}">
                      <a16:colId xmlns:a16="http://schemas.microsoft.com/office/drawing/2014/main" val="1488791529"/>
                    </a:ext>
                  </a:extLst>
                </a:gridCol>
                <a:gridCol w="933651">
                  <a:extLst>
                    <a:ext uri="{9D8B030D-6E8A-4147-A177-3AD203B41FA5}">
                      <a16:colId xmlns:a16="http://schemas.microsoft.com/office/drawing/2014/main" val="1670194424"/>
                    </a:ext>
                  </a:extLst>
                </a:gridCol>
                <a:gridCol w="3138638">
                  <a:extLst>
                    <a:ext uri="{9D8B030D-6E8A-4147-A177-3AD203B41FA5}">
                      <a16:colId xmlns:a16="http://schemas.microsoft.com/office/drawing/2014/main" val="1702032829"/>
                    </a:ext>
                  </a:extLst>
                </a:gridCol>
                <a:gridCol w="1260108">
                  <a:extLst>
                    <a:ext uri="{9D8B030D-6E8A-4147-A177-3AD203B41FA5}">
                      <a16:colId xmlns:a16="http://schemas.microsoft.com/office/drawing/2014/main" val="42122413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DCI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653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BCE49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51" marR="11251" marT="5625" marB="56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DCI49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51" marR="11251" marT="5625" marB="56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ACA55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51" marR="11251" marT="5625" marB="56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BCE: Intro to reversible </a:t>
                      </a:r>
                      <a:r>
                        <a:rPr lang="en-US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Rxn</a:t>
                      </a: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ACA: Reversible reactions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(Java &amp; video) BCE, ACA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843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BCE50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51" marR="11251" marT="5625" marB="56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DCI50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51" marR="11251" marT="5625" marB="56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9"/>
                        </a:rPr>
                        <a:t>ACA56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51" marR="11251" marT="5625" marB="56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BCE: Macroscopic reversible </a:t>
                      </a:r>
                      <a:r>
                        <a:rPr lang="en-US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rxn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ACA: using ICE tables to determine 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187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0"/>
                        </a:rPr>
                        <a:t>BCE51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Arial" panose="020B0604020202020204" pitchFamily="34" charset="0"/>
                          <a:cs typeface="Arial" panose="020B0604020202020204" pitchFamily="34" charset="0"/>
                          <a:hlinkClick r:id="rId11"/>
                        </a:rPr>
                        <a:t>DCI51</a:t>
                      </a:r>
                      <a:endParaRPr lang="en-US"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2"/>
                        </a:rPr>
                        <a:t>ACA57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BCE: Using ICE tables to calculate []</a:t>
                      </a:r>
                      <a:r>
                        <a:rPr lang="en-US" sz="1400" b="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</a:t>
                      </a:r>
                      <a:r>
                        <a:rPr 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ACA: ICE table practice</a:t>
                      </a:r>
                      <a:endParaRPr lang="en-US" sz="1400" b="1" baseline="-25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6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3"/>
                        </a:rPr>
                        <a:t>BCE52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Arial" panose="020B0604020202020204" pitchFamily="34" charset="0"/>
                          <a:cs typeface="Arial" panose="020B0604020202020204" pitchFamily="34" charset="0"/>
                          <a:hlinkClick r:id="rId14"/>
                        </a:rPr>
                        <a:t>DCI52</a:t>
                      </a:r>
                      <a:endParaRPr lang="en-US"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5"/>
                        </a:rPr>
                        <a:t>ACA58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BCE: ICE table practice. ACA: ICE table practice.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01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6"/>
                        </a:rPr>
                        <a:t>BCE79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Arial" panose="020B0604020202020204" pitchFamily="34" charset="0"/>
                          <a:cs typeface="Arial" panose="020B0604020202020204" pitchFamily="34" charset="0"/>
                          <a:hlinkClick r:id="rId17"/>
                        </a:rPr>
                        <a:t>DCI78</a:t>
                      </a:r>
                      <a:endParaRPr lang="en-US" sz="1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8"/>
                        </a:rPr>
                        <a:t>ACA78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BCE and ACA: Le </a:t>
                      </a:r>
                      <a:r>
                        <a:rPr lang="en-US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Chatelier’s</a:t>
                      </a: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Principle.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 video’s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050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6D79279-3649-4BE7-AFE4-8E46F296FB56}"/>
              </a:ext>
            </a:extLst>
          </p:cNvPr>
          <p:cNvSpPr txBox="1">
            <a:spLocks/>
          </p:cNvSpPr>
          <p:nvPr/>
        </p:nvSpPr>
        <p:spPr>
          <a:xfrm>
            <a:off x="0" y="1143000"/>
            <a:ext cx="7687259" cy="4642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b="1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62606-1C15-4D38-A1C5-460E4097FE57}"/>
              </a:ext>
            </a:extLst>
          </p:cNvPr>
          <p:cNvSpPr txBox="1"/>
          <p:nvPr/>
        </p:nvSpPr>
        <p:spPr>
          <a:xfrm>
            <a:off x="2149435" y="83128"/>
            <a:ext cx="6613588" cy="8615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6CA1794-5291-4ADB-9624-89951163EFFB}"/>
              </a:ext>
            </a:extLst>
          </p:cNvPr>
          <p:cNvSpPr txBox="1">
            <a:spLocks/>
          </p:cNvSpPr>
          <p:nvPr/>
        </p:nvSpPr>
        <p:spPr>
          <a:xfrm>
            <a:off x="17685" y="0"/>
            <a:ext cx="701270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schemeClr val="tx1"/>
                </a:solidFill>
              </a:rPr>
              <a:t>Thinking about an introduction to Chemical Equilibrium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56FF38-F177-A647-857B-95C00483E7C9}"/>
              </a:ext>
            </a:extLst>
          </p:cNvPr>
          <p:cNvSpPr txBox="1"/>
          <p:nvPr/>
        </p:nvSpPr>
        <p:spPr>
          <a:xfrm>
            <a:off x="380978" y="4410529"/>
            <a:ext cx="4686300" cy="13589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EA3E6C-0510-4F43-B4FA-A41CFBBDBB9A}"/>
              </a:ext>
            </a:extLst>
          </p:cNvPr>
          <p:cNvSpPr txBox="1"/>
          <p:nvPr/>
        </p:nvSpPr>
        <p:spPr>
          <a:xfrm>
            <a:off x="677252" y="1948543"/>
            <a:ext cx="8229599" cy="4746171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608145-2797-834B-9C7B-036838BB1DB1}"/>
              </a:ext>
            </a:extLst>
          </p:cNvPr>
          <p:cNvSpPr txBox="1"/>
          <p:nvPr/>
        </p:nvSpPr>
        <p:spPr>
          <a:xfrm>
            <a:off x="84963" y="1027796"/>
            <a:ext cx="75173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3"/>
              </a:rPr>
              <a:t>Lecture notes on equilibrium constants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4"/>
              </a:rPr>
              <a:t>Practice calculating equilibrium constants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5"/>
              </a:rPr>
              <a:t>Practice calculating concentrations of reactants and products at  equilibrium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6"/>
              </a:rPr>
              <a:t>Le Chatelier’s Principle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Comparing Q (nonequilibrium reaction quotient) to K.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603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6D79279-3649-4BE7-AFE4-8E46F296FB56}"/>
              </a:ext>
            </a:extLst>
          </p:cNvPr>
          <p:cNvSpPr txBox="1">
            <a:spLocks/>
          </p:cNvSpPr>
          <p:nvPr/>
        </p:nvSpPr>
        <p:spPr>
          <a:xfrm>
            <a:off x="0" y="1143000"/>
            <a:ext cx="7687259" cy="4642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b="1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62606-1C15-4D38-A1C5-460E4097FE57}"/>
              </a:ext>
            </a:extLst>
          </p:cNvPr>
          <p:cNvSpPr txBox="1"/>
          <p:nvPr/>
        </p:nvSpPr>
        <p:spPr>
          <a:xfrm>
            <a:off x="2149435" y="83128"/>
            <a:ext cx="6613588" cy="8615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6CA1794-5291-4ADB-9624-89951163EFFB}"/>
              </a:ext>
            </a:extLst>
          </p:cNvPr>
          <p:cNvSpPr txBox="1">
            <a:spLocks/>
          </p:cNvSpPr>
          <p:nvPr/>
        </p:nvSpPr>
        <p:spPr>
          <a:xfrm>
            <a:off x="17685" y="0"/>
            <a:ext cx="701270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schemeClr val="tx1"/>
                </a:solidFill>
              </a:rPr>
              <a:t>2018 and 2019 AP Chemistry Exam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schemeClr val="tx1"/>
                </a:solidFill>
              </a:rPr>
              <a:t>Question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56FF38-F177-A647-857B-95C00483E7C9}"/>
              </a:ext>
            </a:extLst>
          </p:cNvPr>
          <p:cNvSpPr txBox="1"/>
          <p:nvPr/>
        </p:nvSpPr>
        <p:spPr>
          <a:xfrm>
            <a:off x="380978" y="4410529"/>
            <a:ext cx="4686300" cy="13589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EA3E6C-0510-4F43-B4FA-A41CFBBDBB9A}"/>
              </a:ext>
            </a:extLst>
          </p:cNvPr>
          <p:cNvSpPr txBox="1"/>
          <p:nvPr/>
        </p:nvSpPr>
        <p:spPr>
          <a:xfrm>
            <a:off x="677252" y="1948543"/>
            <a:ext cx="8229599" cy="4746171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608145-2797-834B-9C7B-036838BB1DB1}"/>
              </a:ext>
            </a:extLst>
          </p:cNvPr>
          <p:cNvSpPr txBox="1"/>
          <p:nvPr/>
        </p:nvSpPr>
        <p:spPr>
          <a:xfrm>
            <a:off x="0" y="1274603"/>
            <a:ext cx="75173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2019 AP Chemistry Exam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Question 2 parts d, e and f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Rubric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Chief Reader Report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2018 AP Chemistry Exam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Question 2 parts b and c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Rubric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Chief Reader Report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551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6D79279-3649-4BE7-AFE4-8E46F296FB56}"/>
              </a:ext>
            </a:extLst>
          </p:cNvPr>
          <p:cNvSpPr txBox="1">
            <a:spLocks/>
          </p:cNvSpPr>
          <p:nvPr/>
        </p:nvSpPr>
        <p:spPr>
          <a:xfrm>
            <a:off x="0" y="1143000"/>
            <a:ext cx="7687259" cy="4642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b="1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62606-1C15-4D38-A1C5-460E4097FE57}"/>
              </a:ext>
            </a:extLst>
          </p:cNvPr>
          <p:cNvSpPr txBox="1"/>
          <p:nvPr/>
        </p:nvSpPr>
        <p:spPr>
          <a:xfrm>
            <a:off x="2149435" y="83128"/>
            <a:ext cx="6613588" cy="8615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6CA1794-5291-4ADB-9624-89951163EFFB}"/>
              </a:ext>
            </a:extLst>
          </p:cNvPr>
          <p:cNvSpPr txBox="1">
            <a:spLocks/>
          </p:cNvSpPr>
          <p:nvPr/>
        </p:nvSpPr>
        <p:spPr>
          <a:xfrm>
            <a:off x="17685" y="0"/>
            <a:ext cx="701270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>
                <a:solidFill>
                  <a:schemeClr val="tx1"/>
                </a:solidFill>
              </a:rPr>
              <a:t>2019 AP </a:t>
            </a:r>
            <a:r>
              <a:rPr lang="en-US" sz="3000" dirty="0">
                <a:solidFill>
                  <a:schemeClr val="tx1"/>
                </a:solidFill>
              </a:rPr>
              <a:t>Chemistry Exam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schemeClr val="tx1"/>
                </a:solidFill>
              </a:rPr>
              <a:t>Question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56FF38-F177-A647-857B-95C00483E7C9}"/>
              </a:ext>
            </a:extLst>
          </p:cNvPr>
          <p:cNvSpPr txBox="1"/>
          <p:nvPr/>
        </p:nvSpPr>
        <p:spPr>
          <a:xfrm>
            <a:off x="380978" y="4410529"/>
            <a:ext cx="4686300" cy="13589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EA3E6C-0510-4F43-B4FA-A41CFBBDBB9A}"/>
              </a:ext>
            </a:extLst>
          </p:cNvPr>
          <p:cNvSpPr txBox="1"/>
          <p:nvPr/>
        </p:nvSpPr>
        <p:spPr>
          <a:xfrm>
            <a:off x="677252" y="1948543"/>
            <a:ext cx="8229599" cy="4746171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608145-2797-834B-9C7B-036838BB1DB1}"/>
                  </a:ext>
                </a:extLst>
              </p:cNvPr>
              <p:cNvSpPr txBox="1"/>
              <p:nvPr/>
            </p:nvSpPr>
            <p:spPr>
              <a:xfrm>
                <a:off x="0" y="1274603"/>
                <a:ext cx="7517331" cy="4616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The compound </a:t>
                </a:r>
                <a:r>
                  <a:rPr lang="en-US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BrCl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can decompose into Br</a:t>
                </a:r>
                <a:r>
                  <a:rPr lang="en-US" sz="16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and Cl</a:t>
                </a:r>
                <a:r>
                  <a:rPr lang="en-US" sz="16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as represented by the balance chemical equation below.</a:t>
                </a:r>
              </a:p>
              <a:p>
                <a:endParaRPr lang="en-US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2BrCl</a:t>
                </a:r>
                <a:r>
                  <a:rPr lang="en-US" sz="1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⇄</m:t>
                    </m:r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Br</a:t>
                </a:r>
                <a:r>
                  <a:rPr lang="en-US" sz="16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+ Cl</a:t>
                </a:r>
                <a:r>
                  <a:rPr lang="en-US" sz="16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∆H˚ = 1.6 kJ/</a:t>
                </a:r>
                <a:r>
                  <a:rPr lang="en-US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</a:t>
                </a:r>
                <a:r>
                  <a:rPr lang="en-US" sz="1600" b="1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rxn</a:t>
                </a:r>
                <a:endParaRPr lang="en-US" sz="1200" b="1" i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 0.100 </a:t>
                </a:r>
                <a:r>
                  <a:rPr lang="en-US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sample of pure </a:t>
                </a:r>
                <a:r>
                  <a:rPr lang="en-US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BrCl</a:t>
                </a:r>
                <a:r>
                  <a:rPr lang="en-US" sz="1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sz="1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is placed in a previously evacuated, rigid 2.00 L container at 298 K. Eventually the system reaches equilibrium according to the equation above.</a:t>
                </a:r>
              </a:p>
              <a:p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(d) Calculate the pressure in the container before equilibrium is established.</a:t>
                </a:r>
              </a:p>
              <a:p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(e) Write the expression for the equilibrium constant, </a:t>
                </a:r>
                <a:r>
                  <a:rPr lang="en-US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sz="1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eq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for the decomposition of </a:t>
                </a:r>
                <a:r>
                  <a:rPr lang="en-US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BrCl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US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After the system has reached equilibrium, 42 percent of the original </a:t>
                </a:r>
                <a:r>
                  <a:rPr lang="en-US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BrCl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sample has decomposed.</a:t>
                </a:r>
              </a:p>
              <a:p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(f) Determine the value of </a:t>
                </a:r>
                <a:r>
                  <a:rPr lang="en-US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sz="14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eq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for the decomposition reaction of </a:t>
                </a:r>
                <a:r>
                  <a:rPr lang="en-US" sz="1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BrCl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at 298 K.</a:t>
                </a: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608145-2797-834B-9C7B-036838BB1D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74603"/>
                <a:ext cx="7517331" cy="4616648"/>
              </a:xfrm>
              <a:prstGeom prst="rect">
                <a:avLst/>
              </a:prstGeom>
              <a:blipFill>
                <a:blip r:embed="rId3"/>
                <a:stretch>
                  <a:fillRect l="-338" t="-274" r="-1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4682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6D79279-3649-4BE7-AFE4-8E46F296FB56}"/>
              </a:ext>
            </a:extLst>
          </p:cNvPr>
          <p:cNvSpPr txBox="1">
            <a:spLocks/>
          </p:cNvSpPr>
          <p:nvPr/>
        </p:nvSpPr>
        <p:spPr>
          <a:xfrm>
            <a:off x="0" y="1143000"/>
            <a:ext cx="7687259" cy="4642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b="1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62606-1C15-4D38-A1C5-460E4097FE57}"/>
              </a:ext>
            </a:extLst>
          </p:cNvPr>
          <p:cNvSpPr txBox="1"/>
          <p:nvPr/>
        </p:nvSpPr>
        <p:spPr>
          <a:xfrm>
            <a:off x="2149435" y="83128"/>
            <a:ext cx="6613588" cy="8615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6CA1794-5291-4ADB-9624-89951163EFFB}"/>
              </a:ext>
            </a:extLst>
          </p:cNvPr>
          <p:cNvSpPr txBox="1">
            <a:spLocks/>
          </p:cNvSpPr>
          <p:nvPr/>
        </p:nvSpPr>
        <p:spPr>
          <a:xfrm>
            <a:off x="17685" y="0"/>
            <a:ext cx="701270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schemeClr val="tx1"/>
                </a:solidFill>
              </a:rPr>
              <a:t>Thinking about an equilibrium problems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56FF38-F177-A647-857B-95C00483E7C9}"/>
              </a:ext>
            </a:extLst>
          </p:cNvPr>
          <p:cNvSpPr txBox="1"/>
          <p:nvPr/>
        </p:nvSpPr>
        <p:spPr>
          <a:xfrm>
            <a:off x="380978" y="4410529"/>
            <a:ext cx="4686300" cy="13589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EA3E6C-0510-4F43-B4FA-A41CFBBDBB9A}"/>
              </a:ext>
            </a:extLst>
          </p:cNvPr>
          <p:cNvSpPr txBox="1"/>
          <p:nvPr/>
        </p:nvSpPr>
        <p:spPr>
          <a:xfrm>
            <a:off x="677252" y="1948543"/>
            <a:ext cx="8229599" cy="4746171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608145-2797-834B-9C7B-036838BB1DB1}"/>
                  </a:ext>
                </a:extLst>
              </p:cNvPr>
              <p:cNvSpPr txBox="1"/>
              <p:nvPr/>
            </p:nvSpPr>
            <p:spPr>
              <a:xfrm>
                <a:off x="63348" y="1027796"/>
                <a:ext cx="7560562" cy="6740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In the graph below the endothermic reaction </a:t>
                </a:r>
              </a:p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BR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⇄ </m:t>
                    </m:r>
                  </m:oMath>
                </a14:m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+R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is represented. Initially only BR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is present in the reaction vessel. The marks along the x-axis are in 1 minute increments. The initial [BR] (y-axis) is 2.0 M. The reaction begins about 1.5 minutes in this case.</a:t>
                </a:r>
              </a:p>
              <a:p>
                <a:pPr marL="342900" indent="-342900">
                  <a:buAutoNum type="alphaLcParenBoth"/>
                </a:pP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At what point (indicate a 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letter) does the reaction attain 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equilibrium? 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(b) Indicate whether K for the 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reaction is greater than 1, less 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than 1 or equal to 1. Explain.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(c) At point ‘B’ indicate how Q 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compares to K. Explain.</a:t>
                </a: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608145-2797-834B-9C7B-036838BB1D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8" y="1027796"/>
                <a:ext cx="7560562" cy="6740307"/>
              </a:xfrm>
              <a:prstGeom prst="rect">
                <a:avLst/>
              </a:prstGeom>
              <a:blipFill>
                <a:blip r:embed="rId3"/>
                <a:stretch>
                  <a:fillRect l="-671" t="-3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2">
            <a:extLst>
              <a:ext uri="{FF2B5EF4-FFF2-40B4-BE49-F238E27FC236}">
                <a16:creationId xmlns:a16="http://schemas.microsoft.com/office/drawing/2014/main" id="{2EBF9511-3342-2946-AF5E-8A4343E620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107" y="2506146"/>
            <a:ext cx="41275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984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6D79279-3649-4BE7-AFE4-8E46F296FB56}"/>
              </a:ext>
            </a:extLst>
          </p:cNvPr>
          <p:cNvSpPr txBox="1">
            <a:spLocks/>
          </p:cNvSpPr>
          <p:nvPr/>
        </p:nvSpPr>
        <p:spPr>
          <a:xfrm>
            <a:off x="0" y="1143000"/>
            <a:ext cx="7687259" cy="4642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b="1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rgbClr val="00010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62606-1C15-4D38-A1C5-460E4097FE57}"/>
              </a:ext>
            </a:extLst>
          </p:cNvPr>
          <p:cNvSpPr txBox="1"/>
          <p:nvPr/>
        </p:nvSpPr>
        <p:spPr>
          <a:xfrm>
            <a:off x="2149435" y="83128"/>
            <a:ext cx="6613588" cy="86154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B6CA1794-5291-4ADB-9624-89951163EFFB}"/>
              </a:ext>
            </a:extLst>
          </p:cNvPr>
          <p:cNvSpPr txBox="1">
            <a:spLocks/>
          </p:cNvSpPr>
          <p:nvPr/>
        </p:nvSpPr>
        <p:spPr>
          <a:xfrm>
            <a:off x="17685" y="0"/>
            <a:ext cx="701270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schemeClr val="tx1"/>
                </a:solidFill>
              </a:rPr>
              <a:t>Thinking about </a:t>
            </a:r>
            <a:r>
              <a:rPr lang="en-US" sz="3000">
                <a:solidFill>
                  <a:schemeClr val="tx1"/>
                </a:solidFill>
              </a:rPr>
              <a:t>an equilibrium </a:t>
            </a:r>
            <a:r>
              <a:rPr lang="en-US" sz="3000" dirty="0">
                <a:solidFill>
                  <a:schemeClr val="tx1"/>
                </a:solidFill>
              </a:rPr>
              <a:t>problems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56FF38-F177-A647-857B-95C00483E7C9}"/>
              </a:ext>
            </a:extLst>
          </p:cNvPr>
          <p:cNvSpPr txBox="1"/>
          <p:nvPr/>
        </p:nvSpPr>
        <p:spPr>
          <a:xfrm>
            <a:off x="380978" y="4410529"/>
            <a:ext cx="4686300" cy="13589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1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EA3E6C-0510-4F43-B4FA-A41CFBBDBB9A}"/>
              </a:ext>
            </a:extLst>
          </p:cNvPr>
          <p:cNvSpPr txBox="1"/>
          <p:nvPr/>
        </p:nvSpPr>
        <p:spPr>
          <a:xfrm>
            <a:off x="677252" y="1948543"/>
            <a:ext cx="8229599" cy="4746171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608145-2797-834B-9C7B-036838BB1DB1}"/>
                  </a:ext>
                </a:extLst>
              </p:cNvPr>
              <p:cNvSpPr txBox="1"/>
              <p:nvPr/>
            </p:nvSpPr>
            <p:spPr>
              <a:xfrm>
                <a:off x="63348" y="1027796"/>
                <a:ext cx="7560562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In the graph below the endothermic reaction </a:t>
                </a:r>
              </a:p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BR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⇄ </m:t>
                    </m:r>
                  </m:oMath>
                </a14:m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+R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is represented. Initially only BR</a:t>
                </a:r>
                <a:r>
                  <a:rPr lang="en-US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(g)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is present in the reaction vessel. The marks along the x-axis are in 1 minute increments. The initial [BR] (y-axis) is 2.0 M. The reaction begins about 1.5 minutes in this case.</a:t>
                </a:r>
              </a:p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(d) In this new view the same reaction has occurred. Indicate the stress (at point E) that was imposed on the system, and explain how the system changed as a response to the stress.</a:t>
                </a: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6608145-2797-834B-9C7B-036838BB1D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8" y="1027796"/>
                <a:ext cx="7560562" cy="5078313"/>
              </a:xfrm>
              <a:prstGeom prst="rect">
                <a:avLst/>
              </a:prstGeom>
              <a:blipFill>
                <a:blip r:embed="rId3"/>
                <a:stretch>
                  <a:fillRect l="-671" t="-4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4B06997-2D05-1044-AE68-14C22CE61A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410" y="3555147"/>
            <a:ext cx="3640880" cy="320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4470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AE15A20186BF40BD56075E5B23C6B4" ma:contentTypeVersion="4" ma:contentTypeDescription="Create a new document." ma:contentTypeScope="" ma:versionID="5fd75bb19d6642420b9b3132f56c0b9a">
  <xsd:schema xmlns:xsd="http://www.w3.org/2001/XMLSchema" xmlns:xs="http://www.w3.org/2001/XMLSchema" xmlns:p="http://schemas.microsoft.com/office/2006/metadata/properties" xmlns:ns2="493d604e-57d6-455d-b814-e44ad1bd3c3e" xmlns:ns3="97e915c7-593d-4586-8e1b-16f33462d200" targetNamespace="http://schemas.microsoft.com/office/2006/metadata/properties" ma:root="true" ma:fieldsID="a8460acce1ad7dad9a911fd17604e50e" ns2:_="" ns3:_="">
    <xsd:import namespace="493d604e-57d6-455d-b814-e44ad1bd3c3e"/>
    <xsd:import namespace="97e915c7-593d-4586-8e1b-16f33462d2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3d604e-57d6-455d-b814-e44ad1bd3c3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e915c7-593d-4586-8e1b-16f33462d2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E8FBFA-7961-4078-B089-26D31D8248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3d604e-57d6-455d-b814-e44ad1bd3c3e"/>
    <ds:schemaRef ds:uri="97e915c7-593d-4586-8e1b-16f33462d2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D6786C-7AE3-4B82-80CA-62B006C4C4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A06730-E366-41E6-AAB7-162522E29FB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{D390002F-76FE-3943-8059-2E87995842D0}tf10001060</Template>
  <TotalTime>33722</TotalTime>
  <Words>1014</Words>
  <Application>Microsoft Macintosh PowerPoint</Application>
  <PresentationFormat>On-screen Show (4:3)</PresentationFormat>
  <Paragraphs>189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Times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Merisenda Alatorre</dc:creator>
  <cp:lastModifiedBy>John Gelder</cp:lastModifiedBy>
  <cp:revision>316</cp:revision>
  <cp:lastPrinted>2020-11-14T03:31:53Z</cp:lastPrinted>
  <dcterms:created xsi:type="dcterms:W3CDTF">2020-03-16T20:35:43Z</dcterms:created>
  <dcterms:modified xsi:type="dcterms:W3CDTF">2021-01-28T16:29:09Z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0x010100FBAE15A20186BF40BD56075E5B23C6B4</vt:lpwstr>
  </property>
</Properties>
</file>